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6"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5" autoAdjust="0"/>
    <p:restoredTop sz="94660"/>
  </p:normalViewPr>
  <p:slideViewPr>
    <p:cSldViewPr snapToGrid="0">
      <p:cViewPr varScale="1">
        <p:scale>
          <a:sx n="129" d="100"/>
          <a:sy n="129" d="100"/>
        </p:scale>
        <p:origin x="25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BB261-97CD-4C0C-9BFD-90F4E7FD65DD}" type="datetimeFigureOut">
              <a:rPr lang="en-GB" smtClean="0"/>
              <a:t>08/08/2019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6DCDF-185B-49B6-AA4E-D0A538A27493}" type="slidenum">
              <a:rPr lang="en-GB" smtClean="0"/>
              <a:t>‹#›</a:t>
            </a:fld>
            <a:endParaRPr lang="en-GB"/>
          </a:p>
        </p:txBody>
      </p:sp>
    </p:spTree>
    <p:extLst>
      <p:ext uri="{BB962C8B-B14F-4D97-AF65-F5344CB8AC3E}">
        <p14:creationId xmlns:p14="http://schemas.microsoft.com/office/powerpoint/2010/main" val="331494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mild dehydration (losing as little as 1.5% of the water in your body) can affect your focus, alertness, and short-term memory and make you feel tired, irritable, anxious, and more.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LUNGS</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 Whenever we breathe we loose a little bit of water from our bodies in our breath, so w</a:t>
            </a:r>
            <a:r>
              <a:rPr lang="en-GB" sz="1200" b="0" kern="1200" dirty="0">
                <a:solidFill>
                  <a:schemeClr val="tx1"/>
                </a:solidFill>
                <a:effectLst/>
                <a:latin typeface="+mn-lt"/>
                <a:ea typeface="+mn-ea"/>
                <a:cs typeface="+mn-cs"/>
              </a:rPr>
              <a:t>hen the body is dehydrated it tries to slow this down by making breathing more difficult.</a:t>
            </a:r>
          </a:p>
          <a:p>
            <a:r>
              <a:rPr lang="en-GB" sz="1200" b="1" kern="1200" dirty="0">
                <a:solidFill>
                  <a:schemeClr val="tx1"/>
                </a:solidFill>
                <a:effectLst/>
                <a:latin typeface="+mn-lt"/>
                <a:ea typeface="+mn-ea"/>
                <a:cs typeface="+mn-cs"/>
              </a:rPr>
              <a:t>BRAIN</a:t>
            </a:r>
            <a:r>
              <a:rPr lang="en-GB" sz="1200" kern="1200" dirty="0">
                <a:solidFill>
                  <a:schemeClr val="tx1"/>
                </a:solidFill>
                <a:effectLst/>
                <a:latin typeface="+mn-lt"/>
                <a:ea typeface="+mn-ea"/>
                <a:cs typeface="+mn-cs"/>
              </a:rPr>
              <a:t>  - your</a:t>
            </a:r>
            <a:r>
              <a:rPr lang="en-GB" sz="1200" kern="1200" baseline="0" dirty="0">
                <a:solidFill>
                  <a:schemeClr val="tx1"/>
                </a:solidFill>
                <a:effectLst/>
                <a:latin typeface="+mn-lt"/>
                <a:ea typeface="+mn-ea"/>
                <a:cs typeface="+mn-cs"/>
              </a:rPr>
              <a:t> brain </a:t>
            </a:r>
            <a:r>
              <a:rPr lang="en-GB" sz="1200" kern="1200" dirty="0">
                <a:solidFill>
                  <a:schemeClr val="tx1"/>
                </a:solidFill>
                <a:effectLst/>
                <a:latin typeface="+mn-lt"/>
                <a:ea typeface="+mn-ea"/>
                <a:cs typeface="+mn-cs"/>
              </a:rPr>
              <a:t>actually shrinks due to lack of water when it is dehydrated, and it has to work harder to accomplish the same as a hydrated brain.  It will even take water from the rest of your body to try and rehydrate. Lack</a:t>
            </a:r>
            <a:r>
              <a:rPr lang="en-GB" sz="1200" kern="1200" baseline="0" dirty="0">
                <a:solidFill>
                  <a:schemeClr val="tx1"/>
                </a:solidFill>
                <a:effectLst/>
                <a:latin typeface="+mn-lt"/>
                <a:ea typeface="+mn-ea"/>
                <a:cs typeface="+mn-cs"/>
              </a:rPr>
              <a:t> of concentration and performance and memory. Headaches. </a:t>
            </a:r>
          </a:p>
          <a:p>
            <a:r>
              <a:rPr lang="en-GB" sz="1200" b="1" kern="1200" dirty="0">
                <a:solidFill>
                  <a:schemeClr val="tx1"/>
                </a:solidFill>
                <a:effectLst/>
                <a:latin typeface="+mn-lt"/>
                <a:ea typeface="+mn-ea"/>
                <a:cs typeface="+mn-cs"/>
              </a:rPr>
              <a:t>HEART</a:t>
            </a:r>
            <a:r>
              <a:rPr lang="en-GB" sz="1200" b="0" kern="1200" baseline="0" dirty="0">
                <a:solidFill>
                  <a:schemeClr val="tx1"/>
                </a:solidFill>
                <a:effectLst/>
                <a:latin typeface="+mn-lt"/>
                <a:ea typeface="+mn-ea"/>
                <a:cs typeface="+mn-cs"/>
              </a:rPr>
              <a:t> – Our blood is partly made up of water (about 50%). When we are dehydrated blood thickens because it looses water, this means the heart has to work faster to move blood around body. </a:t>
            </a:r>
            <a:r>
              <a:rPr lang="en-GB" sz="1200" b="0" kern="1200" dirty="0">
                <a:solidFill>
                  <a:schemeClr val="tx1"/>
                </a:solidFill>
                <a:effectLst/>
                <a:latin typeface="+mn-lt"/>
                <a:ea typeface="+mn-ea"/>
                <a:cs typeface="+mn-cs"/>
              </a:rPr>
              <a:t>The amount of blood circulating through your body decreases when you are dehydrated. </a:t>
            </a:r>
          </a:p>
          <a:p>
            <a:r>
              <a:rPr lang="en-GB" sz="1200" b="1" kern="1200" dirty="0">
                <a:solidFill>
                  <a:schemeClr val="tx1"/>
                </a:solidFill>
                <a:effectLst/>
                <a:latin typeface="+mn-lt"/>
                <a:ea typeface="+mn-ea"/>
                <a:cs typeface="+mn-cs"/>
              </a:rPr>
              <a:t>SKIN</a:t>
            </a:r>
            <a:r>
              <a:rPr lang="en-GB" sz="1200" b="0" kern="1200" dirty="0">
                <a:solidFill>
                  <a:schemeClr val="tx1"/>
                </a:solidFill>
                <a:effectLst/>
                <a:latin typeface="+mn-lt"/>
                <a:ea typeface="+mn-ea"/>
                <a:cs typeface="+mn-cs"/>
              </a:rPr>
              <a:t> – dehydration leads to dry skin -  looses elasticity</a:t>
            </a:r>
            <a:r>
              <a:rPr lang="en-GB" sz="1200" b="0" kern="1200" baseline="0" dirty="0">
                <a:solidFill>
                  <a:schemeClr val="tx1"/>
                </a:solidFill>
                <a:effectLst/>
                <a:latin typeface="+mn-lt"/>
                <a:ea typeface="+mn-ea"/>
                <a:cs typeface="+mn-cs"/>
              </a:rPr>
              <a:t>. Poor skin health, spots and wrinkles. May feel cold as your body limits the blood flow to the skin. </a:t>
            </a:r>
          </a:p>
          <a:p>
            <a:r>
              <a:rPr lang="en-GB" sz="1200" b="1" kern="1200" baseline="0" dirty="0">
                <a:solidFill>
                  <a:schemeClr val="tx1"/>
                </a:solidFill>
                <a:effectLst/>
                <a:latin typeface="+mn-lt"/>
                <a:ea typeface="+mn-ea"/>
                <a:cs typeface="+mn-cs"/>
              </a:rPr>
              <a:t>STOMACH</a:t>
            </a:r>
            <a:r>
              <a:rPr lang="en-GB" sz="1200" b="0" kern="1200" baseline="0" dirty="0">
                <a:solidFill>
                  <a:schemeClr val="tx1"/>
                </a:solidFill>
                <a:effectLst/>
                <a:latin typeface="+mn-lt"/>
                <a:ea typeface="+mn-ea"/>
                <a:cs typeface="+mn-cs"/>
              </a:rPr>
              <a:t> – Body uses stored energy faster so you may feel hungry or crave sugar. Dehydration slows down metabolism and can have adverse effects on the body’s ability to burn fat. Indigestion/constipation.</a:t>
            </a:r>
          </a:p>
          <a:p>
            <a:r>
              <a:rPr lang="en-GB" sz="1200" b="1" kern="1200" baseline="0" dirty="0">
                <a:solidFill>
                  <a:schemeClr val="tx1"/>
                </a:solidFill>
                <a:effectLst/>
                <a:latin typeface="+mn-lt"/>
                <a:ea typeface="+mn-ea"/>
                <a:cs typeface="+mn-cs"/>
              </a:rPr>
              <a:t>KIDNEY</a:t>
            </a:r>
            <a:r>
              <a:rPr lang="en-GB" sz="1200" b="0" kern="1200" baseline="0" dirty="0">
                <a:solidFill>
                  <a:schemeClr val="tx1"/>
                </a:solidFill>
                <a:effectLst/>
                <a:latin typeface="+mn-lt"/>
                <a:ea typeface="+mn-ea"/>
                <a:cs typeface="+mn-cs"/>
              </a:rPr>
              <a:t> –Blood becomes more concentrated causing you to hold more water in your kidneys leading to you wee less. Average person wees 6-7 times per day whereas a dehydrated person would wee just 2-3 times a day. Toxins build up. </a:t>
            </a:r>
            <a:endParaRPr lang="en-GB" sz="1200" b="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43E85F-B22E-4B81-B3D5-0C9E46D511C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67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mild dehydration (losing as little as 1.5% of the water in your body) can affect your focus, alertness, and short-term memory and make you feel tired, irritable, anxious, and more.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LUNGS</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 Whenever we breathe we loose a little bit of water from our bodies in our breath, so w</a:t>
            </a:r>
            <a:r>
              <a:rPr lang="en-GB" sz="1200" b="0" kern="1200" dirty="0">
                <a:solidFill>
                  <a:schemeClr val="tx1"/>
                </a:solidFill>
                <a:effectLst/>
                <a:latin typeface="+mn-lt"/>
                <a:ea typeface="+mn-ea"/>
                <a:cs typeface="+mn-cs"/>
              </a:rPr>
              <a:t>hen the body is dehydrated it tries to slow this down by making breathing more difficult.</a:t>
            </a:r>
          </a:p>
          <a:p>
            <a:r>
              <a:rPr lang="en-GB" sz="1200" b="1" kern="1200" dirty="0">
                <a:solidFill>
                  <a:schemeClr val="tx1"/>
                </a:solidFill>
                <a:effectLst/>
                <a:latin typeface="+mn-lt"/>
                <a:ea typeface="+mn-ea"/>
                <a:cs typeface="+mn-cs"/>
              </a:rPr>
              <a:t>BRAIN</a:t>
            </a:r>
            <a:r>
              <a:rPr lang="en-GB" sz="1200" kern="1200" dirty="0">
                <a:solidFill>
                  <a:schemeClr val="tx1"/>
                </a:solidFill>
                <a:effectLst/>
                <a:latin typeface="+mn-lt"/>
                <a:ea typeface="+mn-ea"/>
                <a:cs typeface="+mn-cs"/>
              </a:rPr>
              <a:t>  - your</a:t>
            </a:r>
            <a:r>
              <a:rPr lang="en-GB" sz="1200" kern="1200" baseline="0" dirty="0">
                <a:solidFill>
                  <a:schemeClr val="tx1"/>
                </a:solidFill>
                <a:effectLst/>
                <a:latin typeface="+mn-lt"/>
                <a:ea typeface="+mn-ea"/>
                <a:cs typeface="+mn-cs"/>
              </a:rPr>
              <a:t> brain </a:t>
            </a:r>
            <a:r>
              <a:rPr lang="en-GB" sz="1200" kern="1200" dirty="0">
                <a:solidFill>
                  <a:schemeClr val="tx1"/>
                </a:solidFill>
                <a:effectLst/>
                <a:latin typeface="+mn-lt"/>
                <a:ea typeface="+mn-ea"/>
                <a:cs typeface="+mn-cs"/>
              </a:rPr>
              <a:t>actually shrinks due to lack of water when it is dehydrated, and it has to work harder to accomplish the same as a hydrated brain.  It will even take water from the rest of your body to try and rehydrate. Lack</a:t>
            </a:r>
            <a:r>
              <a:rPr lang="en-GB" sz="1200" kern="1200" baseline="0" dirty="0">
                <a:solidFill>
                  <a:schemeClr val="tx1"/>
                </a:solidFill>
                <a:effectLst/>
                <a:latin typeface="+mn-lt"/>
                <a:ea typeface="+mn-ea"/>
                <a:cs typeface="+mn-cs"/>
              </a:rPr>
              <a:t> of concentration and performance and memory. Headaches. </a:t>
            </a:r>
          </a:p>
          <a:p>
            <a:r>
              <a:rPr lang="en-GB" sz="1200" b="1" kern="1200" dirty="0">
                <a:solidFill>
                  <a:schemeClr val="tx1"/>
                </a:solidFill>
                <a:effectLst/>
                <a:latin typeface="+mn-lt"/>
                <a:ea typeface="+mn-ea"/>
                <a:cs typeface="+mn-cs"/>
              </a:rPr>
              <a:t>HEART</a:t>
            </a:r>
            <a:r>
              <a:rPr lang="en-GB" sz="1200" b="0" kern="1200" baseline="0" dirty="0">
                <a:solidFill>
                  <a:schemeClr val="tx1"/>
                </a:solidFill>
                <a:effectLst/>
                <a:latin typeface="+mn-lt"/>
                <a:ea typeface="+mn-ea"/>
                <a:cs typeface="+mn-cs"/>
              </a:rPr>
              <a:t> – Our blood is partly made up of water (about 50%). When we are dehydrated blood thickens because it looses water, this means the heart has to work faster to move blood around body. </a:t>
            </a:r>
            <a:r>
              <a:rPr lang="en-GB" sz="1200" b="0" kern="1200" dirty="0">
                <a:solidFill>
                  <a:schemeClr val="tx1"/>
                </a:solidFill>
                <a:effectLst/>
                <a:latin typeface="+mn-lt"/>
                <a:ea typeface="+mn-ea"/>
                <a:cs typeface="+mn-cs"/>
              </a:rPr>
              <a:t>The amount of blood circulating through your body decreases when you are dehydrated. </a:t>
            </a:r>
          </a:p>
          <a:p>
            <a:r>
              <a:rPr lang="en-GB" sz="1200" b="1" kern="1200" dirty="0">
                <a:solidFill>
                  <a:schemeClr val="tx1"/>
                </a:solidFill>
                <a:effectLst/>
                <a:latin typeface="+mn-lt"/>
                <a:ea typeface="+mn-ea"/>
                <a:cs typeface="+mn-cs"/>
              </a:rPr>
              <a:t>SKIN</a:t>
            </a:r>
            <a:r>
              <a:rPr lang="en-GB" sz="1200" b="0" kern="1200" dirty="0">
                <a:solidFill>
                  <a:schemeClr val="tx1"/>
                </a:solidFill>
                <a:effectLst/>
                <a:latin typeface="+mn-lt"/>
                <a:ea typeface="+mn-ea"/>
                <a:cs typeface="+mn-cs"/>
              </a:rPr>
              <a:t> – dehydration leads to dry skin -  looses elasticity</a:t>
            </a:r>
            <a:r>
              <a:rPr lang="en-GB" sz="1200" b="0" kern="1200" baseline="0" dirty="0">
                <a:solidFill>
                  <a:schemeClr val="tx1"/>
                </a:solidFill>
                <a:effectLst/>
                <a:latin typeface="+mn-lt"/>
                <a:ea typeface="+mn-ea"/>
                <a:cs typeface="+mn-cs"/>
              </a:rPr>
              <a:t>. Poor skin health, spots and wrinkles. May feel cold as your body limits the blood flow to the skin. </a:t>
            </a:r>
          </a:p>
          <a:p>
            <a:r>
              <a:rPr lang="en-GB" sz="1200" b="1" kern="1200" baseline="0" dirty="0">
                <a:solidFill>
                  <a:schemeClr val="tx1"/>
                </a:solidFill>
                <a:effectLst/>
                <a:latin typeface="+mn-lt"/>
                <a:ea typeface="+mn-ea"/>
                <a:cs typeface="+mn-cs"/>
              </a:rPr>
              <a:t>STOMACH</a:t>
            </a:r>
            <a:r>
              <a:rPr lang="en-GB" sz="1200" b="0" kern="1200" baseline="0" dirty="0">
                <a:solidFill>
                  <a:schemeClr val="tx1"/>
                </a:solidFill>
                <a:effectLst/>
                <a:latin typeface="+mn-lt"/>
                <a:ea typeface="+mn-ea"/>
                <a:cs typeface="+mn-cs"/>
              </a:rPr>
              <a:t> – Body uses stored energy faster so you may feel hungry or crave sugar. Dehydration slows down metabolism and can have adverse effects on the body’s ability to burn fat. Indigestion/constipation.</a:t>
            </a:r>
          </a:p>
          <a:p>
            <a:r>
              <a:rPr lang="en-GB" sz="1200" b="1" kern="1200" baseline="0" dirty="0">
                <a:solidFill>
                  <a:schemeClr val="tx1"/>
                </a:solidFill>
                <a:effectLst/>
                <a:latin typeface="+mn-lt"/>
                <a:ea typeface="+mn-ea"/>
                <a:cs typeface="+mn-cs"/>
              </a:rPr>
              <a:t>KIDNEY</a:t>
            </a:r>
            <a:r>
              <a:rPr lang="en-GB" sz="1200" b="0" kern="1200" baseline="0" dirty="0">
                <a:solidFill>
                  <a:schemeClr val="tx1"/>
                </a:solidFill>
                <a:effectLst/>
                <a:latin typeface="+mn-lt"/>
                <a:ea typeface="+mn-ea"/>
                <a:cs typeface="+mn-cs"/>
              </a:rPr>
              <a:t> –Blood becomes more concentrated causing you to hold more water in your kidneys leading to you wee less. Average person wees 6-7 times per day whereas a dehydrated person would wee just 2-3 times a day. Toxins build up. </a:t>
            </a:r>
            <a:endParaRPr lang="en-GB" sz="1200" b="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43E85F-B22E-4B81-B3D5-0C9E46D511C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72373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E72347-7B74-4949-8026-47768D23B50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65862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E72347-7B74-4949-8026-47768D23B50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304825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E72347-7B74-4949-8026-47768D23B50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402998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urple Chapter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6400" y="764704"/>
            <a:ext cx="11362208" cy="1584176"/>
          </a:xfrm>
        </p:spPr>
        <p:txBody>
          <a:bodyPr/>
          <a:lstStyle>
            <a:lvl1pPr algn="l">
              <a:lnSpc>
                <a:spcPts val="6200"/>
              </a:lnSpc>
              <a:defRPr sz="8500">
                <a:solidFill>
                  <a:schemeClr val="tx2"/>
                </a:solidFill>
              </a:defRPr>
            </a:lvl1pPr>
          </a:lstStyle>
          <a:p>
            <a:r>
              <a:rPr lang="en-US" dirty="0"/>
              <a:t>Add title</a:t>
            </a:r>
            <a:br>
              <a:rPr lang="en-US" dirty="0"/>
            </a:br>
            <a:r>
              <a:rPr lang="en-US" dirty="0"/>
              <a:t>of chapter</a:t>
            </a:r>
            <a:endParaRPr lang="en-GB" dirty="0"/>
          </a:p>
        </p:txBody>
      </p:sp>
      <p:sp>
        <p:nvSpPr>
          <p:cNvPr id="3" name="Subtitle 2"/>
          <p:cNvSpPr>
            <a:spLocks noGrp="1"/>
          </p:cNvSpPr>
          <p:nvPr>
            <p:ph type="subTitle" idx="1" hasCustomPrompt="1"/>
          </p:nvPr>
        </p:nvSpPr>
        <p:spPr>
          <a:xfrm>
            <a:off x="431371" y="2396480"/>
            <a:ext cx="11329259" cy="1032520"/>
          </a:xfrm>
        </p:spPr>
        <p:txBody>
          <a:bodyPr>
            <a:noAutofit/>
          </a:bodyPr>
          <a:lstStyle>
            <a:lvl1pPr marL="0" indent="0" algn="l">
              <a:lnSpc>
                <a:spcPts val="2200"/>
              </a:lnSpc>
              <a:buNone/>
              <a:defRPr sz="2000" i="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 of Chapter</a:t>
            </a:r>
            <a:endParaRPr lang="en-GB" dirty="0"/>
          </a:p>
        </p:txBody>
      </p:sp>
      <p:sp>
        <p:nvSpPr>
          <p:cNvPr id="5" name="TextBox 4"/>
          <p:cNvSpPr txBox="1"/>
          <p:nvPr userDrawn="1"/>
        </p:nvSpPr>
        <p:spPr>
          <a:xfrm>
            <a:off x="11219272" y="6325384"/>
            <a:ext cx="700585" cy="369332"/>
          </a:xfrm>
          <a:prstGeom prst="rect">
            <a:avLst/>
          </a:prstGeom>
          <a:noFill/>
        </p:spPr>
        <p:txBody>
          <a:bodyPr wrap="square" rtlCol="0" anchor="ctr">
            <a:spAutoFit/>
          </a:bodyPr>
          <a:lstStyle/>
          <a:p>
            <a:pPr algn="ctr"/>
            <a:fld id="{50E1C398-C520-4438-92C3-155C2BB45AF5}" type="slidenum">
              <a:rPr lang="en-GB" sz="1800" b="1" smtClean="0">
                <a:solidFill>
                  <a:srgbClr val="FFFFFF"/>
                </a:solidFill>
              </a:rPr>
              <a:pPr algn="ctr"/>
              <a:t>‹#›</a:t>
            </a:fld>
            <a:endParaRPr lang="en-GB" sz="1800" b="1" dirty="0">
              <a:solidFill>
                <a:srgbClr val="FFFFFF"/>
              </a:solidFill>
            </a:endParaRPr>
          </a:p>
        </p:txBody>
      </p:sp>
    </p:spTree>
    <p:extLst>
      <p:ext uri="{BB962C8B-B14F-4D97-AF65-F5344CB8AC3E}">
        <p14:creationId xmlns:p14="http://schemas.microsoft.com/office/powerpoint/2010/main" val="2613395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291" y="396000"/>
            <a:ext cx="8270709" cy="800752"/>
          </a:xfrm>
        </p:spPr>
        <p:txBody>
          <a:bodyPr/>
          <a:lstStyle>
            <a:lvl1pPr>
              <a:defRPr baseline="0">
                <a:solidFill>
                  <a:schemeClr val="accent2"/>
                </a:solidFill>
              </a:defRPr>
            </a:lvl1pPr>
          </a:lstStyle>
          <a:p>
            <a:r>
              <a:rPr lang="en-US" dirty="0"/>
              <a:t>ADD TITLE OF</a:t>
            </a:r>
            <a:br>
              <a:rPr lang="en-US" dirty="0"/>
            </a:br>
            <a:r>
              <a:rPr lang="en-US" dirty="0"/>
              <a:t>1-COLUMN SLIDE</a:t>
            </a:r>
            <a:endParaRPr lang="en-GB" dirty="0"/>
          </a:p>
        </p:txBody>
      </p:sp>
      <p:sp>
        <p:nvSpPr>
          <p:cNvPr id="3" name="Content Placeholder 2"/>
          <p:cNvSpPr>
            <a:spLocks noGrp="1"/>
          </p:cNvSpPr>
          <p:nvPr>
            <p:ph idx="1"/>
          </p:nvPr>
        </p:nvSpPr>
        <p:spPr>
          <a:xfrm>
            <a:off x="815413" y="1418167"/>
            <a:ext cx="10741587" cy="4531114"/>
          </a:xfrm>
        </p:spPr>
        <p:txBody>
          <a:bodyPr/>
          <a:lstStyle>
            <a:lvl1pPr marL="271463" indent="-2714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11219272" y="6325384"/>
            <a:ext cx="700585" cy="369332"/>
          </a:xfrm>
          <a:prstGeom prst="rect">
            <a:avLst/>
          </a:prstGeom>
          <a:noFill/>
        </p:spPr>
        <p:txBody>
          <a:bodyPr wrap="square" rtlCol="0" anchor="ctr">
            <a:spAutoFit/>
          </a:bodyPr>
          <a:lstStyle/>
          <a:p>
            <a:pPr algn="ctr"/>
            <a:fld id="{50E1C398-C520-4438-92C3-155C2BB45AF5}" type="slidenum">
              <a:rPr lang="en-GB" sz="1800" b="1" smtClean="0">
                <a:solidFill>
                  <a:srgbClr val="555559"/>
                </a:solidFill>
              </a:rPr>
              <a:pPr algn="ctr"/>
              <a:t>‹#›</a:t>
            </a:fld>
            <a:endParaRPr lang="en-GB" sz="1800" b="1" dirty="0">
              <a:solidFill>
                <a:srgbClr val="555559"/>
              </a:solidFill>
            </a:endParaRPr>
          </a:p>
        </p:txBody>
      </p:sp>
    </p:spTree>
    <p:extLst>
      <p:ext uri="{BB962C8B-B14F-4D97-AF65-F5344CB8AC3E}">
        <p14:creationId xmlns:p14="http://schemas.microsoft.com/office/powerpoint/2010/main" val="2671174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291" y="396000"/>
            <a:ext cx="8270709" cy="800752"/>
          </a:xfrm>
        </p:spPr>
        <p:txBody>
          <a:bodyPr/>
          <a:lstStyle>
            <a:lvl1pPr>
              <a:defRPr baseline="0">
                <a:solidFill>
                  <a:schemeClr val="accent2"/>
                </a:solidFill>
              </a:defRPr>
            </a:lvl1pPr>
          </a:lstStyle>
          <a:p>
            <a:r>
              <a:rPr lang="en-US" dirty="0"/>
              <a:t>ADD TITLE OF</a:t>
            </a:r>
            <a:br>
              <a:rPr lang="en-US" dirty="0"/>
            </a:br>
            <a:r>
              <a:rPr lang="en-US" dirty="0"/>
              <a:t>2-COLUMN SLIDE</a:t>
            </a:r>
            <a:endParaRPr lang="en-GB" dirty="0"/>
          </a:p>
        </p:txBody>
      </p:sp>
      <p:sp>
        <p:nvSpPr>
          <p:cNvPr id="8" name="Content Placeholder 2"/>
          <p:cNvSpPr>
            <a:spLocks noGrp="1"/>
          </p:cNvSpPr>
          <p:nvPr>
            <p:ph idx="13"/>
          </p:nvPr>
        </p:nvSpPr>
        <p:spPr>
          <a:xfrm>
            <a:off x="818445" y="1418167"/>
            <a:ext cx="5221113" cy="4566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4"/>
          </p:nvPr>
        </p:nvSpPr>
        <p:spPr>
          <a:xfrm>
            <a:off x="6337561" y="1418167"/>
            <a:ext cx="5214736" cy="4566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1219272" y="6325384"/>
            <a:ext cx="700585" cy="369332"/>
          </a:xfrm>
          <a:prstGeom prst="rect">
            <a:avLst/>
          </a:prstGeom>
          <a:noFill/>
        </p:spPr>
        <p:txBody>
          <a:bodyPr wrap="square" rtlCol="0" anchor="ctr">
            <a:spAutoFit/>
          </a:bodyPr>
          <a:lstStyle/>
          <a:p>
            <a:pPr algn="ctr"/>
            <a:fld id="{50E1C398-C520-4438-92C3-155C2BB45AF5}" type="slidenum">
              <a:rPr lang="en-GB" sz="1800" b="1" smtClean="0">
                <a:solidFill>
                  <a:srgbClr val="555559"/>
                </a:solidFill>
              </a:rPr>
              <a:pPr algn="ctr"/>
              <a:t>‹#›</a:t>
            </a:fld>
            <a:endParaRPr lang="en-GB" sz="1800" b="1" dirty="0">
              <a:solidFill>
                <a:srgbClr val="555559"/>
              </a:solidFill>
            </a:endParaRPr>
          </a:p>
        </p:txBody>
      </p:sp>
    </p:spTree>
    <p:extLst>
      <p:ext uri="{BB962C8B-B14F-4D97-AF65-F5344CB8AC3E}">
        <p14:creationId xmlns:p14="http://schemas.microsoft.com/office/powerpoint/2010/main" val="291161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Full Imag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1219272" y="6325384"/>
            <a:ext cx="700585" cy="369332"/>
          </a:xfrm>
          <a:prstGeom prst="rect">
            <a:avLst/>
          </a:prstGeom>
          <a:noFill/>
        </p:spPr>
        <p:txBody>
          <a:bodyPr wrap="square" rtlCol="0" anchor="ctr">
            <a:spAutoFit/>
          </a:bodyPr>
          <a:lstStyle/>
          <a:p>
            <a:pPr algn="ctr"/>
            <a:fld id="{50E1C398-C520-4438-92C3-155C2BB45AF5}" type="slidenum">
              <a:rPr lang="en-GB" sz="1800" b="1" smtClean="0">
                <a:solidFill>
                  <a:srgbClr val="FFFFFF"/>
                </a:solidFill>
              </a:rPr>
              <a:pPr algn="ctr"/>
              <a:t>‹#›</a:t>
            </a:fld>
            <a:endParaRPr lang="en-GB" sz="1800" b="1" dirty="0">
              <a:solidFill>
                <a:srgbClr val="FFFFFF"/>
              </a:solidFill>
            </a:endParaRPr>
          </a:p>
        </p:txBody>
      </p:sp>
    </p:spTree>
    <p:extLst>
      <p:ext uri="{BB962C8B-B14F-4D97-AF65-F5344CB8AC3E}">
        <p14:creationId xmlns:p14="http://schemas.microsoft.com/office/powerpoint/2010/main" val="246567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End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09038" y="1916834"/>
            <a:ext cx="10573925" cy="936103"/>
          </a:xfrm>
        </p:spPr>
        <p:txBody>
          <a:bodyPr anchor="t">
            <a:noAutofit/>
          </a:bodyPr>
          <a:lstStyle>
            <a:lvl1pPr algn="ctr">
              <a:lnSpc>
                <a:spcPts val="3400"/>
              </a:lnSpc>
              <a:defRPr sz="4500" b="1" cap="all" baseline="0"/>
            </a:lvl1pPr>
          </a:lstStyle>
          <a:p>
            <a:r>
              <a:rPr lang="en-US" dirty="0"/>
              <a:t>ADD END</a:t>
            </a:r>
            <a:br>
              <a:rPr lang="en-US" dirty="0"/>
            </a:br>
            <a:r>
              <a:rPr lang="en-US" dirty="0"/>
              <a:t>SLIDE TITLE</a:t>
            </a:r>
            <a:endParaRPr lang="en-GB" dirty="0"/>
          </a:p>
        </p:txBody>
      </p:sp>
      <p:sp>
        <p:nvSpPr>
          <p:cNvPr id="9" name="Subtitle 2"/>
          <p:cNvSpPr>
            <a:spLocks noGrp="1"/>
          </p:cNvSpPr>
          <p:nvPr>
            <p:ph type="subTitle" idx="1" hasCustomPrompt="1"/>
          </p:nvPr>
        </p:nvSpPr>
        <p:spPr>
          <a:xfrm>
            <a:off x="818444" y="3024008"/>
            <a:ext cx="10555112" cy="2493224"/>
          </a:xfrm>
        </p:spPr>
        <p:txBody>
          <a:bodyPr>
            <a:noAutofit/>
          </a:bodyPr>
          <a:lstStyle>
            <a:lvl1pPr marL="0" indent="0" algn="ctr">
              <a:lnSpc>
                <a:spcPct val="100000"/>
              </a:lnSpc>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Text</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7704" y="5971628"/>
            <a:ext cx="4646256" cy="715107"/>
          </a:xfrm>
          <a:prstGeom prst="rect">
            <a:avLst/>
          </a:prstGeom>
        </p:spPr>
      </p:pic>
    </p:spTree>
    <p:extLst>
      <p:ext uri="{BB962C8B-B14F-4D97-AF65-F5344CB8AC3E}">
        <p14:creationId xmlns:p14="http://schemas.microsoft.com/office/powerpoint/2010/main" val="164453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E72347-7B74-4949-8026-47768D23B50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141599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72347-7B74-4949-8026-47768D23B50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183306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E72347-7B74-4949-8026-47768D23B50F}" type="datetimeFigureOut">
              <a:rPr lang="en-GB" smtClean="0"/>
              <a:t>08/08/2019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285258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E72347-7B74-4949-8026-47768D23B50F}" type="datetimeFigureOut">
              <a:rPr lang="en-GB" smtClean="0"/>
              <a:t>08/08/2019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373074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E72347-7B74-4949-8026-47768D23B50F}" type="datetimeFigureOut">
              <a:rPr lang="en-GB" smtClean="0"/>
              <a:t>08/08/2019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288157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72347-7B74-4949-8026-47768D23B50F}" type="datetimeFigureOut">
              <a:rPr lang="en-GB" smtClean="0"/>
              <a:t>08/08/2019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382106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72347-7B74-4949-8026-47768D23B50F}" type="datetimeFigureOut">
              <a:rPr lang="en-GB" smtClean="0"/>
              <a:t>08/08/2019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212253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72347-7B74-4949-8026-47768D23B50F}" type="datetimeFigureOut">
              <a:rPr lang="en-GB" smtClean="0"/>
              <a:t>08/08/2019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CBA1C-C81C-43CE-96FB-C7165C2B7B1E}" type="slidenum">
              <a:rPr lang="en-GB" smtClean="0"/>
              <a:t>‹#›</a:t>
            </a:fld>
            <a:endParaRPr lang="en-GB"/>
          </a:p>
        </p:txBody>
      </p:sp>
    </p:spTree>
    <p:extLst>
      <p:ext uri="{BB962C8B-B14F-4D97-AF65-F5344CB8AC3E}">
        <p14:creationId xmlns:p14="http://schemas.microsoft.com/office/powerpoint/2010/main" val="265604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2347-7B74-4949-8026-47768D23B50F}" type="datetimeFigureOut">
              <a:rPr lang="en-GB" smtClean="0"/>
              <a:t>08/08/2019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CBA1C-C81C-43CE-96FB-C7165C2B7B1E}" type="slidenum">
              <a:rPr lang="en-GB" smtClean="0"/>
              <a:t>‹#›</a:t>
            </a:fld>
            <a:endParaRPr lang="en-GB"/>
          </a:p>
        </p:txBody>
      </p:sp>
    </p:spTree>
    <p:extLst>
      <p:ext uri="{BB962C8B-B14F-4D97-AF65-F5344CB8AC3E}">
        <p14:creationId xmlns:p14="http://schemas.microsoft.com/office/powerpoint/2010/main" val="26077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1691" y="396001"/>
            <a:ext cx="8270709" cy="993063"/>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829733" y="1389065"/>
            <a:ext cx="10752667" cy="45704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4820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r" defTabSz="914400" rtl="0" eaLnBrk="1" latinLnBrk="0" hangingPunct="1">
        <a:lnSpc>
          <a:spcPts val="3400"/>
        </a:lnSpc>
        <a:spcBef>
          <a:spcPct val="0"/>
        </a:spcBef>
        <a:buNone/>
        <a:defRPr sz="4500" b="1" kern="1200" cap="all" baseline="0">
          <a:solidFill>
            <a:schemeClr val="accent2"/>
          </a:solidFill>
          <a:latin typeface="+mj-lt"/>
          <a:ea typeface="+mj-ea"/>
          <a:cs typeface="+mj-cs"/>
        </a:defRPr>
      </a:lvl1pPr>
    </p:titleStyle>
    <p:bodyStyle>
      <a:lvl1pPr marL="271463" indent="-271463" algn="l" defTabSz="914400" rtl="0" eaLnBrk="1" latinLnBrk="0" hangingPunct="1">
        <a:lnSpc>
          <a:spcPct val="100000"/>
        </a:lnSpc>
        <a:spcBef>
          <a:spcPts val="0"/>
        </a:spcBef>
        <a:buClr>
          <a:schemeClr val="accent2"/>
        </a:buClr>
        <a:buSzPct val="120000"/>
        <a:buFont typeface="Arial" panose="020B0604020202020204" pitchFamily="34" charset="0"/>
        <a:buChar char="•"/>
        <a:defRPr sz="1500" kern="1200">
          <a:solidFill>
            <a:schemeClr val="bg1"/>
          </a:solidFill>
          <a:latin typeface="+mn-lt"/>
          <a:ea typeface="+mn-ea"/>
          <a:cs typeface="+mn-cs"/>
        </a:defRPr>
      </a:lvl1pPr>
      <a:lvl2pPr marL="446088" indent="-263525" algn="l" defTabSz="914400" rtl="0" eaLnBrk="1" latinLnBrk="0" hangingPunct="1">
        <a:lnSpc>
          <a:spcPct val="100000"/>
        </a:lnSpc>
        <a:spcBef>
          <a:spcPts val="0"/>
        </a:spcBef>
        <a:buClr>
          <a:schemeClr val="accent2"/>
        </a:buClr>
        <a:buSzPct val="120000"/>
        <a:buFont typeface="Arial" panose="020B0604020202020204" pitchFamily="34" charset="0"/>
        <a:buChar char="•"/>
        <a:defRPr sz="1400" kern="1200">
          <a:solidFill>
            <a:schemeClr val="bg1"/>
          </a:solidFill>
          <a:latin typeface="+mn-lt"/>
          <a:ea typeface="+mn-ea"/>
          <a:cs typeface="+mn-cs"/>
        </a:defRPr>
      </a:lvl2pPr>
      <a:lvl3pPr marL="628650" indent="-269875" algn="l" defTabSz="914400" rtl="0" eaLnBrk="1" latinLnBrk="0" hangingPunct="1">
        <a:lnSpc>
          <a:spcPct val="100000"/>
        </a:lnSpc>
        <a:spcBef>
          <a:spcPts val="0"/>
        </a:spcBef>
        <a:buClr>
          <a:schemeClr val="accent2"/>
        </a:buClr>
        <a:buSzPct val="120000"/>
        <a:buFont typeface="Arial" panose="020B0604020202020204" pitchFamily="34" charset="0"/>
        <a:buChar char="•"/>
        <a:defRPr sz="1300" kern="1200">
          <a:solidFill>
            <a:schemeClr val="bg1"/>
          </a:solidFill>
          <a:latin typeface="+mn-lt"/>
          <a:ea typeface="+mn-ea"/>
          <a:cs typeface="+mn-cs"/>
        </a:defRPr>
      </a:lvl3pPr>
      <a:lvl4pPr marL="804863" indent="-263525" algn="l" defTabSz="914400" rtl="0" eaLnBrk="1" latinLnBrk="0" hangingPunct="1">
        <a:lnSpc>
          <a:spcPct val="100000"/>
        </a:lnSpc>
        <a:spcBef>
          <a:spcPts val="0"/>
        </a:spcBef>
        <a:buClr>
          <a:schemeClr val="accent2"/>
        </a:buClr>
        <a:buSzPct val="120000"/>
        <a:buFont typeface="Arial" panose="020B0604020202020204" pitchFamily="34" charset="0"/>
        <a:buChar char="•"/>
        <a:defRPr sz="1200" kern="1200">
          <a:solidFill>
            <a:schemeClr val="bg1"/>
          </a:solidFill>
          <a:latin typeface="+mn-lt"/>
          <a:ea typeface="+mn-ea"/>
          <a:cs typeface="+mn-cs"/>
        </a:defRPr>
      </a:lvl4pPr>
      <a:lvl5pPr marL="987425" indent="-269875" algn="l" defTabSz="914400" rtl="0" eaLnBrk="1" latinLnBrk="0" hangingPunct="1">
        <a:lnSpc>
          <a:spcPct val="100000"/>
        </a:lnSpc>
        <a:spcBef>
          <a:spcPts val="0"/>
        </a:spcBef>
        <a:buClr>
          <a:schemeClr val="accent2"/>
        </a:buClr>
        <a:buSzPct val="120000"/>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0477" y="165253"/>
            <a:ext cx="4693185" cy="369332"/>
          </a:xfrm>
          <a:prstGeom prst="rect">
            <a:avLst/>
          </a:prstGeom>
          <a:noFill/>
        </p:spPr>
        <p:txBody>
          <a:bodyPr wrap="square" rtlCol="0">
            <a:spAutoFit/>
          </a:bodyPr>
          <a:lstStyle/>
          <a:p>
            <a:r>
              <a:rPr lang="en-GB" u="sng" dirty="0"/>
              <a:t>The Importance of Hydration</a:t>
            </a:r>
          </a:p>
        </p:txBody>
      </p:sp>
      <p:sp>
        <p:nvSpPr>
          <p:cNvPr id="5" name="TextBox 4"/>
          <p:cNvSpPr txBox="1"/>
          <p:nvPr/>
        </p:nvSpPr>
        <p:spPr>
          <a:xfrm>
            <a:off x="451147" y="585537"/>
            <a:ext cx="11071952" cy="646331"/>
          </a:xfrm>
          <a:prstGeom prst="rect">
            <a:avLst/>
          </a:prstGeom>
          <a:noFill/>
          <a:ln w="3175">
            <a:solidFill>
              <a:schemeClr val="tx1"/>
            </a:solidFill>
          </a:ln>
        </p:spPr>
        <p:txBody>
          <a:bodyPr wrap="square" rtlCol="0">
            <a:spAutoFit/>
          </a:bodyPr>
          <a:lstStyle/>
          <a:p>
            <a:r>
              <a:rPr lang="en-GB" sz="1200" b="1" u="sng" dirty="0"/>
              <a:t>Learning Intention: </a:t>
            </a:r>
            <a:r>
              <a:rPr lang="en-GB" sz="1200" dirty="0"/>
              <a:t>The students will be aware that drinking enough water and being hydrated is important for optimal physical and mental function and development.</a:t>
            </a:r>
          </a:p>
          <a:p>
            <a:r>
              <a:rPr lang="en-GB" sz="1200" b="1" u="sng" dirty="0"/>
              <a:t>Curriculum Links</a:t>
            </a:r>
            <a:r>
              <a:rPr lang="en-GB" sz="1200" dirty="0"/>
              <a:t>: Health and Well Being – H2 &amp; H3. To recognise opportunities and develop the skills to make their own choices about food, understanding what might influence their choices and the benefits of eating a balanced diet</a:t>
            </a:r>
          </a:p>
        </p:txBody>
      </p:sp>
      <p:sp>
        <p:nvSpPr>
          <p:cNvPr id="6" name="TextBox 5"/>
          <p:cNvSpPr txBox="1"/>
          <p:nvPr/>
        </p:nvSpPr>
        <p:spPr>
          <a:xfrm>
            <a:off x="297456" y="1282820"/>
            <a:ext cx="6216234" cy="2970044"/>
          </a:xfrm>
          <a:prstGeom prst="rect">
            <a:avLst/>
          </a:prstGeom>
          <a:noFill/>
          <a:ln>
            <a:solidFill>
              <a:schemeClr val="tx1"/>
            </a:solidFill>
            <a:prstDash val="sysDot"/>
          </a:ln>
        </p:spPr>
        <p:txBody>
          <a:bodyPr wrap="square" rtlCol="0">
            <a:spAutoFit/>
          </a:bodyPr>
          <a:lstStyle/>
          <a:p>
            <a:r>
              <a:rPr lang="en-GB" sz="1100" b="1" u="sng" dirty="0"/>
              <a:t>Activity A: To create a Hydration Fact Sheet</a:t>
            </a:r>
          </a:p>
          <a:p>
            <a:r>
              <a:rPr lang="en-GB" sz="1100" dirty="0"/>
              <a:t>Show 2 fruits – one that is fresh and one that is dried, e.g. a banana and a banana chip, or a plum and a prune.</a:t>
            </a:r>
          </a:p>
          <a:p>
            <a:r>
              <a:rPr lang="en-GB" sz="1100" dirty="0"/>
              <a:t>Discuss the difference between the 2 fruits. Lead on to the word HYDRATION.</a:t>
            </a:r>
          </a:p>
          <a:p>
            <a:r>
              <a:rPr lang="en-GB" sz="1100" dirty="0"/>
              <a:t>*Discuss the meaning of hydration and how we as humans can become easily dehydrated. What factors can contribute to dehydration? Add to Fact Sheet</a:t>
            </a:r>
          </a:p>
          <a:p>
            <a:r>
              <a:rPr lang="en-GB" sz="1100" dirty="0"/>
              <a:t>Class to create a brainstorm of all their ideas for display – add to Fact Sheet</a:t>
            </a:r>
          </a:p>
          <a:p>
            <a:r>
              <a:rPr lang="en-GB" sz="1100" dirty="0"/>
              <a:t>*Explore ways that we can identify dehydration. Share with class classic signs of dehydration. Class to add these points to their fact sheet</a:t>
            </a:r>
          </a:p>
          <a:p>
            <a:r>
              <a:rPr lang="en-GB" sz="1100" dirty="0"/>
              <a:t>* </a:t>
            </a:r>
            <a:r>
              <a:rPr lang="en-GB" sz="1100" b="1" i="1" dirty="0"/>
              <a:t>“1 to 3 is healthy pee, 4 to 8 you need to hydrate</a:t>
            </a:r>
            <a:r>
              <a:rPr lang="en-GB" sz="1100" dirty="0"/>
              <a:t>” – Devise a poster to promote this information to others</a:t>
            </a:r>
          </a:p>
          <a:p>
            <a:r>
              <a:rPr lang="en-GB" sz="1100" dirty="0"/>
              <a:t>*Discuss how much water is recommended per day per person. – 8 glasses to hydrate.</a:t>
            </a:r>
          </a:p>
          <a:p>
            <a:r>
              <a:rPr lang="en-GB" sz="1100" dirty="0"/>
              <a:t>Class to add this to their fact sheet</a:t>
            </a:r>
          </a:p>
          <a:p>
            <a:r>
              <a:rPr lang="en-GB" sz="1100" dirty="0"/>
              <a:t>* Body Parts – why do they need water? Look at the Body Part Fact sheet, cut out the body parts and stick them in the correct places, now write a short sentence about how water is used with this body part.</a:t>
            </a:r>
          </a:p>
          <a:p>
            <a:endParaRPr lang="en-GB" sz="1100" dirty="0"/>
          </a:p>
          <a:p>
            <a:endParaRPr lang="en-GB" sz="1100" dirty="0"/>
          </a:p>
        </p:txBody>
      </p:sp>
      <p:sp>
        <p:nvSpPr>
          <p:cNvPr id="7" name="TextBox 6"/>
          <p:cNvSpPr txBox="1"/>
          <p:nvPr/>
        </p:nvSpPr>
        <p:spPr>
          <a:xfrm>
            <a:off x="9838063" y="116464"/>
            <a:ext cx="4450815" cy="1652531"/>
          </a:xfrm>
          <a:prstGeom prst="rect">
            <a:avLst/>
          </a:prstGeom>
          <a:noFill/>
        </p:spPr>
        <p:txBody>
          <a:bodyPr wrap="square" rtlCol="0">
            <a:spAutoFit/>
          </a:bodyPr>
          <a:lstStyle/>
          <a:p>
            <a:endParaRPr lang="en-GB" dirty="0"/>
          </a:p>
        </p:txBody>
      </p:sp>
      <p:sp>
        <p:nvSpPr>
          <p:cNvPr id="9" name="TextBox 8"/>
          <p:cNvSpPr txBox="1"/>
          <p:nvPr/>
        </p:nvSpPr>
        <p:spPr>
          <a:xfrm>
            <a:off x="6965041" y="1222352"/>
            <a:ext cx="4831644" cy="3985706"/>
          </a:xfrm>
          <a:prstGeom prst="rect">
            <a:avLst/>
          </a:prstGeom>
          <a:noFill/>
        </p:spPr>
        <p:txBody>
          <a:bodyPr wrap="square" rtlCol="0">
            <a:spAutoFit/>
          </a:bodyPr>
          <a:lstStyle/>
          <a:p>
            <a:r>
              <a:rPr lang="en-GB" sz="1100" b="1" u="sng" dirty="0"/>
              <a:t>Teacher Notes</a:t>
            </a:r>
          </a:p>
          <a:p>
            <a:r>
              <a:rPr lang="en-GB" sz="1100" i="1" dirty="0"/>
              <a:t>Factors contributing to dehydration: </a:t>
            </a:r>
          </a:p>
          <a:p>
            <a:r>
              <a:rPr lang="en-GB" sz="1100" dirty="0"/>
              <a:t>•	Hot weather</a:t>
            </a:r>
          </a:p>
          <a:p>
            <a:r>
              <a:rPr lang="en-GB" sz="1100" dirty="0"/>
              <a:t>•	Exercise</a:t>
            </a:r>
          </a:p>
          <a:p>
            <a:r>
              <a:rPr lang="en-GB" sz="1100" dirty="0"/>
              <a:t>•	Not drinking enough water</a:t>
            </a:r>
          </a:p>
          <a:p>
            <a:r>
              <a:rPr lang="en-GB" sz="1100" dirty="0"/>
              <a:t>•	Drinking substitutes that are sugary</a:t>
            </a:r>
          </a:p>
          <a:p>
            <a:r>
              <a:rPr lang="en-GB" sz="1100" dirty="0"/>
              <a:t>•	Fevers and other illnesses</a:t>
            </a:r>
          </a:p>
          <a:p>
            <a:r>
              <a:rPr lang="en-GB" sz="1100" dirty="0"/>
              <a:t>•	Diseases such as diabetes</a:t>
            </a:r>
          </a:p>
          <a:p>
            <a:r>
              <a:rPr lang="en-GB" sz="1100" dirty="0"/>
              <a:t>•	The inability to get appropriate water and food (e.g. a young child 	or disabled person)</a:t>
            </a:r>
          </a:p>
          <a:p>
            <a:r>
              <a:rPr lang="en-GB" sz="1100" dirty="0"/>
              <a:t>•	An inability or difficulty in drinking (for instance someone in a 	coma or sick baby who cannot drink from a bottle)</a:t>
            </a:r>
          </a:p>
          <a:p>
            <a:r>
              <a:rPr lang="en-GB" sz="1100" dirty="0"/>
              <a:t>•	No access to safe drinking water</a:t>
            </a:r>
          </a:p>
          <a:p>
            <a:r>
              <a:rPr lang="en-GB" sz="1100" dirty="0"/>
              <a:t>•	Major injuries to skin, such as burns or mouth sores, or severe 	skin diseases or infections</a:t>
            </a:r>
          </a:p>
          <a:p>
            <a:r>
              <a:rPr lang="en-GB" sz="1100" i="1" dirty="0"/>
              <a:t>Ways to spot dehydration: </a:t>
            </a:r>
          </a:p>
          <a:p>
            <a:r>
              <a:rPr lang="en-GB" sz="1100" dirty="0"/>
              <a:t>•	Urine colour should be clear. The more yellow it is, the less likely 	you are to be hydrated.</a:t>
            </a:r>
          </a:p>
          <a:p>
            <a:r>
              <a:rPr lang="en-GB" sz="1100" dirty="0"/>
              <a:t>•	Being thirsty! Inform the students that being thirsty is a sign that 	their bodies are already at a low level of hydration. </a:t>
            </a:r>
          </a:p>
          <a:p>
            <a:endParaRPr lang="en-GB" sz="1100" dirty="0"/>
          </a:p>
          <a:p>
            <a:r>
              <a:rPr lang="en-GB" sz="1100" dirty="0"/>
              <a:t>Look at the chart below, and remember </a:t>
            </a:r>
          </a:p>
          <a:p>
            <a:endParaRPr lang="en-GB" sz="1100" dirty="0"/>
          </a:p>
        </p:txBody>
      </p:sp>
      <p:sp>
        <p:nvSpPr>
          <p:cNvPr id="3" name="TextBox 2"/>
          <p:cNvSpPr txBox="1"/>
          <p:nvPr/>
        </p:nvSpPr>
        <p:spPr>
          <a:xfrm>
            <a:off x="240690" y="4012898"/>
            <a:ext cx="6366934" cy="2123658"/>
          </a:xfrm>
          <a:prstGeom prst="rect">
            <a:avLst/>
          </a:prstGeom>
          <a:noFill/>
        </p:spPr>
        <p:txBody>
          <a:bodyPr wrap="square" rtlCol="0">
            <a:spAutoFit/>
          </a:bodyPr>
          <a:lstStyle/>
          <a:p>
            <a:r>
              <a:rPr lang="en-GB" sz="1100" b="1" u="sng" dirty="0"/>
              <a:t>Activity B: Develop creative ways of sharing hydration information with others</a:t>
            </a:r>
          </a:p>
          <a:p>
            <a:r>
              <a:rPr lang="en-GB" sz="1100" dirty="0"/>
              <a:t>*Devise a persuasive poster or a lively leaflet to encourage children to stay hydrated over the summer</a:t>
            </a:r>
          </a:p>
          <a:p>
            <a:r>
              <a:rPr lang="en-GB" sz="1100" dirty="0"/>
              <a:t>- some useful ideas to help you:</a:t>
            </a:r>
          </a:p>
          <a:p>
            <a:r>
              <a:rPr lang="en-GB" sz="1100" dirty="0"/>
              <a:t>1. Enhance it with flavour – put cut up fruit/veg into your bottle; develop a water bar at home/school</a:t>
            </a:r>
          </a:p>
          <a:p>
            <a:r>
              <a:rPr lang="en-GB" sz="1100" dirty="0"/>
              <a:t>2. Set up your water timetable – use an alarm to help you drink sips of water throughout the day</a:t>
            </a:r>
          </a:p>
          <a:p>
            <a:r>
              <a:rPr lang="en-GB" sz="1100" dirty="0"/>
              <a:t>3. Should I snack or gulp? - sometimes our brains confuse thirst with hunger; drink a glass of water before eating and your hunger ‘pains’ might just disappear.</a:t>
            </a:r>
          </a:p>
          <a:p>
            <a:r>
              <a:rPr lang="en-GB" sz="1100" dirty="0"/>
              <a:t>4. Drink more water than anything else – compare qualities of water with that of a fizzy drink – debate this!</a:t>
            </a:r>
          </a:p>
          <a:p>
            <a:r>
              <a:rPr lang="en-GB" sz="1100" dirty="0"/>
              <a:t>5. Eat more high water content foods - approximately 20 to 30 percent of our daily hydration needs come from food. All whole fruits and vegetables contain some amount of water, but there are some that are better options:</a:t>
            </a:r>
          </a:p>
          <a:p>
            <a:endParaRPr lang="en-GB" sz="1100" dirty="0"/>
          </a:p>
        </p:txBody>
      </p:sp>
      <p:sp>
        <p:nvSpPr>
          <p:cNvPr id="8" name="TextBox 7"/>
          <p:cNvSpPr txBox="1"/>
          <p:nvPr/>
        </p:nvSpPr>
        <p:spPr>
          <a:xfrm>
            <a:off x="297455" y="5885167"/>
            <a:ext cx="11578456" cy="1107996"/>
          </a:xfrm>
          <a:prstGeom prst="rect">
            <a:avLst/>
          </a:prstGeom>
          <a:noFill/>
          <a:ln>
            <a:solidFill>
              <a:schemeClr val="tx1"/>
            </a:solidFill>
            <a:prstDash val="sysDash"/>
          </a:ln>
        </p:spPr>
        <p:txBody>
          <a:bodyPr wrap="square" rtlCol="0">
            <a:spAutoFit/>
          </a:bodyPr>
          <a:lstStyle/>
          <a:p>
            <a:r>
              <a:rPr lang="en-GB" sz="1100" dirty="0"/>
              <a:t>Cucumbers: 97% water          Celery: 96% water     Grapefruit: 90% water</a:t>
            </a:r>
          </a:p>
          <a:p>
            <a:r>
              <a:rPr lang="en-GB" sz="1100" dirty="0"/>
              <a:t> Tomatoes, radishes, lettuce, pineapple, blueberries: 95% water</a:t>
            </a:r>
          </a:p>
          <a:p>
            <a:r>
              <a:rPr lang="en-GB" sz="1100" dirty="0"/>
              <a:t>Red, yellow, green bell peppers, and peas: 93% water</a:t>
            </a:r>
          </a:p>
          <a:p>
            <a:r>
              <a:rPr lang="en-GB" sz="1100" dirty="0"/>
              <a:t>Spinach, strawberries, broccoli, cabbage: 91% water</a:t>
            </a:r>
          </a:p>
          <a:p>
            <a:r>
              <a:rPr lang="en-GB" sz="1100" dirty="0"/>
              <a:t>Cauliflower, watermelon, cantaloupe: 92% water</a:t>
            </a:r>
          </a:p>
          <a:p>
            <a:r>
              <a:rPr lang="en-GB" sz="1100" dirty="0"/>
              <a:t>    </a:t>
            </a:r>
          </a:p>
        </p:txBody>
      </p:sp>
      <p:pic>
        <p:nvPicPr>
          <p:cNvPr id="10" name="Picture 9"/>
          <p:cNvPicPr>
            <a:picLocks noChangeAspect="1"/>
          </p:cNvPicPr>
          <p:nvPr/>
        </p:nvPicPr>
        <p:blipFill>
          <a:blip r:embed="rId2"/>
          <a:stretch>
            <a:fillRect/>
          </a:stretch>
        </p:blipFill>
        <p:spPr>
          <a:xfrm>
            <a:off x="6616831" y="5936119"/>
            <a:ext cx="5229225" cy="695325"/>
          </a:xfrm>
          <a:prstGeom prst="rect">
            <a:avLst/>
          </a:prstGeom>
        </p:spPr>
      </p:pic>
      <p:pic>
        <p:nvPicPr>
          <p:cNvPr id="11" name="Picture 10"/>
          <p:cNvPicPr>
            <a:picLocks noChangeAspect="1"/>
          </p:cNvPicPr>
          <p:nvPr/>
        </p:nvPicPr>
        <p:blipFill>
          <a:blip r:embed="rId3"/>
          <a:stretch>
            <a:fillRect/>
          </a:stretch>
        </p:blipFill>
        <p:spPr>
          <a:xfrm>
            <a:off x="7679876" y="5628725"/>
            <a:ext cx="3103133" cy="298730"/>
          </a:xfrm>
          <a:prstGeom prst="rect">
            <a:avLst/>
          </a:prstGeom>
        </p:spPr>
      </p:pic>
      <p:pic>
        <p:nvPicPr>
          <p:cNvPr id="12" name="Picture 11">
            <a:extLst>
              <a:ext uri="{FF2B5EF4-FFF2-40B4-BE49-F238E27FC236}">
                <a16:creationId xmlns:a16="http://schemas.microsoft.com/office/drawing/2014/main" id="{3331C986-F10E-C641-9067-F43863329AC3}"/>
              </a:ext>
            </a:extLst>
          </p:cNvPr>
          <p:cNvPicPr>
            <a:picLocks noChangeAspect="1"/>
          </p:cNvPicPr>
          <p:nvPr/>
        </p:nvPicPr>
        <p:blipFill>
          <a:blip r:embed="rId3"/>
          <a:stretch>
            <a:fillRect/>
          </a:stretch>
        </p:blipFill>
        <p:spPr>
          <a:xfrm>
            <a:off x="8419966" y="4909328"/>
            <a:ext cx="3103133" cy="298730"/>
          </a:xfrm>
          <a:prstGeom prst="rect">
            <a:avLst/>
          </a:prstGeom>
        </p:spPr>
      </p:pic>
    </p:spTree>
    <p:extLst>
      <p:ext uri="{BB962C8B-B14F-4D97-AF65-F5344CB8AC3E}">
        <p14:creationId xmlns:p14="http://schemas.microsoft.com/office/powerpoint/2010/main" val="255667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395" y="79805"/>
            <a:ext cx="8527088" cy="1452107"/>
          </a:xfrm>
        </p:spPr>
        <p:txBody>
          <a:bodyPr/>
          <a:lstStyle/>
          <a:p>
            <a:pPr lvl="0" algn="l">
              <a:lnSpc>
                <a:spcPct val="100000"/>
              </a:lnSpc>
              <a:spcBef>
                <a:spcPts val="0"/>
              </a:spcBef>
            </a:pPr>
            <a:r>
              <a:rPr lang="en-GB" dirty="0"/>
              <a:t>DEHYDRATION Fact Sheet</a:t>
            </a:r>
            <a:br>
              <a:rPr lang="en-GB" dirty="0"/>
            </a:br>
            <a:r>
              <a:rPr lang="en-GB" sz="1200" b="0" cap="none" dirty="0">
                <a:solidFill>
                  <a:prstClr val="black"/>
                </a:solidFill>
                <a:ea typeface="+mn-ea"/>
                <a:cs typeface="+mn-cs"/>
              </a:rPr>
              <a:t>Even mild dehydration (losing as little as 1.5% of the water in your body) can affect your focus, alertness, and short-term memory, and make you feel tired, irritable, anxious, and more.</a:t>
            </a:r>
            <a:br>
              <a:rPr lang="en-GB" sz="1200" b="0" cap="none" dirty="0">
                <a:solidFill>
                  <a:prstClr val="black"/>
                </a:solidFill>
                <a:ea typeface="+mn-ea"/>
                <a:cs typeface="+mn-cs"/>
              </a:rPr>
            </a:br>
            <a:endParaRPr lang="en-GB" dirty="0"/>
          </a:p>
        </p:txBody>
      </p:sp>
      <p:grpSp>
        <p:nvGrpSpPr>
          <p:cNvPr id="46" name="Group 45"/>
          <p:cNvGrpSpPr/>
          <p:nvPr/>
        </p:nvGrpSpPr>
        <p:grpSpPr>
          <a:xfrm>
            <a:off x="71623" y="1885531"/>
            <a:ext cx="1336445" cy="1624262"/>
            <a:chOff x="3986145" y="193521"/>
            <a:chExt cx="1336445" cy="1624262"/>
          </a:xfrm>
        </p:grpSpPr>
        <p:pic>
          <p:nvPicPr>
            <p:cNvPr id="3" name="Picture 2"/>
            <p:cNvPicPr>
              <a:picLocks noChangeAspect="1"/>
            </p:cNvPicPr>
            <p:nvPr/>
          </p:nvPicPr>
          <p:blipFill>
            <a:blip r:embed="rId3"/>
            <a:stretch>
              <a:fillRect/>
            </a:stretch>
          </p:blipFill>
          <p:spPr>
            <a:xfrm>
              <a:off x="3986145" y="195347"/>
              <a:ext cx="1336445" cy="1370422"/>
            </a:xfrm>
            <a:prstGeom prst="rect">
              <a:avLst/>
            </a:prstGeom>
          </p:spPr>
        </p:pic>
        <p:cxnSp>
          <p:nvCxnSpPr>
            <p:cNvPr id="11" name="Straight Connector 10"/>
            <p:cNvCxnSpPr/>
            <p:nvPr/>
          </p:nvCxnSpPr>
          <p:spPr>
            <a:xfrm>
              <a:off x="4654367" y="1430814"/>
              <a:ext cx="0" cy="386969"/>
            </a:xfrm>
            <a:prstGeom prst="line">
              <a:avLst/>
            </a:prstGeom>
          </p:spPr>
          <p:style>
            <a:lnRef idx="2">
              <a:schemeClr val="accent5"/>
            </a:lnRef>
            <a:fillRef idx="0">
              <a:schemeClr val="accent5"/>
            </a:fillRef>
            <a:effectRef idx="1">
              <a:schemeClr val="accent5"/>
            </a:effectRef>
            <a:fontRef idx="minor">
              <a:schemeClr val="tx1"/>
            </a:fontRef>
          </p:style>
        </p:cxnSp>
        <p:sp>
          <p:nvSpPr>
            <p:cNvPr id="40" name="Rectangle 39"/>
            <p:cNvSpPr/>
            <p:nvPr/>
          </p:nvSpPr>
          <p:spPr>
            <a:xfrm>
              <a:off x="4252511" y="193521"/>
              <a:ext cx="773738" cy="400110"/>
            </a:xfrm>
            <a:prstGeom prst="rect">
              <a:avLst/>
            </a:prstGeom>
            <a:noFill/>
          </p:spPr>
          <p:txBody>
            <a:bodyPr spcFirstLastPara="1" wrap="none" lIns="91440" tIns="45720" rIns="91440" bIns="45720" numCol="1">
              <a:prstTxWarp prst="textArchUp">
                <a:avLst/>
              </a:prstTxWarp>
              <a:spAutoFit/>
            </a:bodyPr>
            <a:lstStyle/>
            <a:p>
              <a:pPr algn="ctr"/>
              <a:r>
                <a:rPr lang="en-US" sz="2000" dirty="0">
                  <a:ln w="0"/>
                  <a:gradFill>
                    <a:gsLst>
                      <a:gs pos="0">
                        <a:srgbClr val="555559">
                          <a:lumMod val="50000"/>
                        </a:srgbClr>
                      </a:gs>
                      <a:gs pos="50000">
                        <a:srgbClr val="555559"/>
                      </a:gs>
                      <a:gs pos="100000">
                        <a:srgbClr val="555559">
                          <a:lumMod val="60000"/>
                          <a:lumOff val="40000"/>
                        </a:srgbClr>
                      </a:gs>
                    </a:gsLst>
                    <a:lin ang="5400000"/>
                  </a:gradFill>
                  <a:effectLst>
                    <a:reflection blurRad="6350" stA="53000" endA="300" endPos="35500" dir="5400000" sy="-90000" algn="bl" rotWithShape="0"/>
                  </a:effectLst>
                </a:rPr>
                <a:t>Brain</a:t>
              </a:r>
            </a:p>
          </p:txBody>
        </p:sp>
      </p:grpSp>
      <p:grpSp>
        <p:nvGrpSpPr>
          <p:cNvPr id="48" name="Group 47"/>
          <p:cNvGrpSpPr/>
          <p:nvPr/>
        </p:nvGrpSpPr>
        <p:grpSpPr>
          <a:xfrm>
            <a:off x="513893" y="4068176"/>
            <a:ext cx="2148010" cy="1237773"/>
            <a:chOff x="5974010" y="1730203"/>
            <a:chExt cx="2148010" cy="1237773"/>
          </a:xfrm>
        </p:grpSpPr>
        <p:pic>
          <p:nvPicPr>
            <p:cNvPr id="7" name="Picture 6"/>
            <p:cNvPicPr>
              <a:picLocks noChangeAspect="1"/>
            </p:cNvPicPr>
            <p:nvPr/>
          </p:nvPicPr>
          <p:blipFill>
            <a:blip r:embed="rId4"/>
            <a:stretch>
              <a:fillRect/>
            </a:stretch>
          </p:blipFill>
          <p:spPr>
            <a:xfrm>
              <a:off x="6657804" y="1730203"/>
              <a:ext cx="1237773" cy="1237773"/>
            </a:xfrm>
            <a:prstGeom prst="rect">
              <a:avLst/>
            </a:prstGeom>
          </p:spPr>
        </p:pic>
        <p:cxnSp>
          <p:nvCxnSpPr>
            <p:cNvPr id="20" name="Straight Connector 19"/>
            <p:cNvCxnSpPr/>
            <p:nvPr/>
          </p:nvCxnSpPr>
          <p:spPr>
            <a:xfrm flipH="1">
              <a:off x="5974010" y="2319223"/>
              <a:ext cx="894175" cy="503013"/>
            </a:xfrm>
            <a:prstGeom prst="line">
              <a:avLst/>
            </a:prstGeom>
          </p:spPr>
          <p:style>
            <a:lnRef idx="2">
              <a:schemeClr val="accent5"/>
            </a:lnRef>
            <a:fillRef idx="0">
              <a:schemeClr val="accent5"/>
            </a:fillRef>
            <a:effectRef idx="1">
              <a:schemeClr val="accent5"/>
            </a:effectRef>
            <a:fontRef idx="minor">
              <a:schemeClr val="tx1"/>
            </a:fontRef>
          </p:style>
        </p:cxnSp>
        <p:sp>
          <p:nvSpPr>
            <p:cNvPr id="41" name="Rectangle 40"/>
            <p:cNvSpPr/>
            <p:nvPr/>
          </p:nvSpPr>
          <p:spPr>
            <a:xfrm rot="2141778">
              <a:off x="7348282" y="1753917"/>
              <a:ext cx="773738" cy="400110"/>
            </a:xfrm>
            <a:prstGeom prst="rect">
              <a:avLst/>
            </a:prstGeom>
            <a:noFill/>
          </p:spPr>
          <p:txBody>
            <a:bodyPr spcFirstLastPara="1" wrap="none" lIns="91440" tIns="45720" rIns="91440" bIns="45720" numCol="1">
              <a:prstTxWarp prst="textArchUp">
                <a:avLst/>
              </a:prstTxWarp>
              <a:spAutoFit/>
            </a:bodyPr>
            <a:lstStyle/>
            <a:p>
              <a:pPr algn="ctr"/>
              <a:r>
                <a:rPr lang="en-US" sz="2000" dirty="0">
                  <a:ln w="0"/>
                  <a:gradFill>
                    <a:gsLst>
                      <a:gs pos="0">
                        <a:srgbClr val="555559">
                          <a:lumMod val="50000"/>
                        </a:srgbClr>
                      </a:gs>
                      <a:gs pos="50000">
                        <a:srgbClr val="555559"/>
                      </a:gs>
                      <a:gs pos="100000">
                        <a:srgbClr val="555559">
                          <a:lumMod val="60000"/>
                          <a:lumOff val="40000"/>
                        </a:srgbClr>
                      </a:gs>
                    </a:gsLst>
                    <a:lin ang="5400000"/>
                  </a:gradFill>
                  <a:effectLst>
                    <a:reflection blurRad="6350" stA="53000" endA="300" endPos="35500" dir="5400000" sy="-90000" algn="bl" rotWithShape="0"/>
                  </a:effectLst>
                </a:rPr>
                <a:t>Lungs</a:t>
              </a:r>
            </a:p>
          </p:txBody>
        </p:sp>
      </p:grpSp>
      <p:grpSp>
        <p:nvGrpSpPr>
          <p:cNvPr id="49" name="Group 48"/>
          <p:cNvGrpSpPr/>
          <p:nvPr/>
        </p:nvGrpSpPr>
        <p:grpSpPr>
          <a:xfrm>
            <a:off x="1288178" y="5299308"/>
            <a:ext cx="2205297" cy="1427151"/>
            <a:chOff x="5932589" y="4096946"/>
            <a:chExt cx="2205297" cy="1427151"/>
          </a:xfrm>
        </p:grpSpPr>
        <p:pic>
          <p:nvPicPr>
            <p:cNvPr id="6" name="Picture 5"/>
            <p:cNvPicPr>
              <a:picLocks noChangeAspect="1"/>
            </p:cNvPicPr>
            <p:nvPr/>
          </p:nvPicPr>
          <p:blipFill>
            <a:blip r:embed="rId5"/>
            <a:stretch>
              <a:fillRect/>
            </a:stretch>
          </p:blipFill>
          <p:spPr>
            <a:xfrm>
              <a:off x="6699683" y="4275137"/>
              <a:ext cx="1248960" cy="1248960"/>
            </a:xfrm>
            <a:prstGeom prst="rect">
              <a:avLst/>
            </a:prstGeom>
          </p:spPr>
        </p:pic>
        <p:cxnSp>
          <p:nvCxnSpPr>
            <p:cNvPr id="21" name="Straight Connector 20"/>
            <p:cNvCxnSpPr>
              <a:stCxn id="6" idx="1"/>
            </p:cNvCxnSpPr>
            <p:nvPr/>
          </p:nvCxnSpPr>
          <p:spPr>
            <a:xfrm flipH="1" flipV="1">
              <a:off x="5932589" y="4096946"/>
              <a:ext cx="767094" cy="802671"/>
            </a:xfrm>
            <a:prstGeom prst="line">
              <a:avLst/>
            </a:prstGeom>
          </p:spPr>
          <p:style>
            <a:lnRef idx="2">
              <a:schemeClr val="accent5"/>
            </a:lnRef>
            <a:fillRef idx="0">
              <a:schemeClr val="accent5"/>
            </a:fillRef>
            <a:effectRef idx="1">
              <a:schemeClr val="accent5"/>
            </a:effectRef>
            <a:fontRef idx="minor">
              <a:schemeClr val="tx1"/>
            </a:fontRef>
          </p:style>
        </p:cxnSp>
        <p:sp>
          <p:nvSpPr>
            <p:cNvPr id="42" name="Rectangle 41"/>
            <p:cNvSpPr/>
            <p:nvPr/>
          </p:nvSpPr>
          <p:spPr>
            <a:xfrm rot="2699197">
              <a:off x="7364148" y="4311879"/>
              <a:ext cx="773738" cy="400110"/>
            </a:xfrm>
            <a:prstGeom prst="rect">
              <a:avLst/>
            </a:prstGeom>
            <a:noFill/>
          </p:spPr>
          <p:txBody>
            <a:bodyPr spcFirstLastPara="1" wrap="none" lIns="91440" tIns="45720" rIns="91440" bIns="45720" numCol="1">
              <a:prstTxWarp prst="textArchUp">
                <a:avLst/>
              </a:prstTxWarp>
              <a:spAutoFit/>
            </a:bodyPr>
            <a:lstStyle/>
            <a:p>
              <a:pPr algn="ctr"/>
              <a:r>
                <a:rPr lang="en-US" sz="2000" dirty="0">
                  <a:ln w="0"/>
                  <a:gradFill>
                    <a:gsLst>
                      <a:gs pos="0">
                        <a:srgbClr val="555559">
                          <a:lumMod val="50000"/>
                        </a:srgbClr>
                      </a:gs>
                      <a:gs pos="50000">
                        <a:srgbClr val="555559"/>
                      </a:gs>
                      <a:gs pos="100000">
                        <a:srgbClr val="555559">
                          <a:lumMod val="60000"/>
                          <a:lumOff val="40000"/>
                        </a:srgbClr>
                      </a:gs>
                    </a:gsLst>
                    <a:lin ang="5400000"/>
                  </a:gradFill>
                  <a:effectLst>
                    <a:reflection blurRad="6350" stA="53000" endA="300" endPos="35500" dir="5400000" sy="-90000" algn="bl" rotWithShape="0"/>
                  </a:effectLst>
                </a:rPr>
                <a:t>Heart </a:t>
              </a:r>
            </a:p>
          </p:txBody>
        </p:sp>
      </p:grpSp>
      <p:grpSp>
        <p:nvGrpSpPr>
          <p:cNvPr id="50" name="Group 49"/>
          <p:cNvGrpSpPr/>
          <p:nvPr/>
        </p:nvGrpSpPr>
        <p:grpSpPr>
          <a:xfrm>
            <a:off x="8814032" y="4785493"/>
            <a:ext cx="1396198" cy="2072507"/>
            <a:chOff x="3926392" y="4688883"/>
            <a:chExt cx="1396198" cy="2072507"/>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297" y="5524097"/>
              <a:ext cx="1237293" cy="1237293"/>
            </a:xfrm>
            <a:prstGeom prst="rect">
              <a:avLst/>
            </a:prstGeom>
          </p:spPr>
        </p:pic>
        <p:cxnSp>
          <p:nvCxnSpPr>
            <p:cNvPr id="28" name="Straight Connector 27"/>
            <p:cNvCxnSpPr>
              <a:endCxn id="8" idx="0"/>
            </p:cNvCxnSpPr>
            <p:nvPr/>
          </p:nvCxnSpPr>
          <p:spPr>
            <a:xfrm>
              <a:off x="4703943" y="4688883"/>
              <a:ext cx="1" cy="835214"/>
            </a:xfrm>
            <a:prstGeom prst="line">
              <a:avLst/>
            </a:prstGeom>
          </p:spPr>
          <p:style>
            <a:lnRef idx="2">
              <a:schemeClr val="accent5"/>
            </a:lnRef>
            <a:fillRef idx="0">
              <a:schemeClr val="accent5"/>
            </a:fillRef>
            <a:effectRef idx="1">
              <a:schemeClr val="accent5"/>
            </a:effectRef>
            <a:fontRef idx="minor">
              <a:schemeClr val="tx1"/>
            </a:fontRef>
          </p:style>
        </p:cxnSp>
        <p:sp>
          <p:nvSpPr>
            <p:cNvPr id="43" name="Rectangle 42"/>
            <p:cNvSpPr/>
            <p:nvPr/>
          </p:nvSpPr>
          <p:spPr>
            <a:xfrm rot="19048538">
              <a:off x="3926392" y="5576056"/>
              <a:ext cx="773738" cy="400110"/>
            </a:xfrm>
            <a:prstGeom prst="rect">
              <a:avLst/>
            </a:prstGeom>
            <a:noFill/>
          </p:spPr>
          <p:txBody>
            <a:bodyPr spcFirstLastPara="1" wrap="none" lIns="91440" tIns="45720" rIns="91440" bIns="45720" numCol="1">
              <a:prstTxWarp prst="textArchUp">
                <a:avLst/>
              </a:prstTxWarp>
              <a:spAutoFit/>
            </a:bodyPr>
            <a:lstStyle/>
            <a:p>
              <a:pPr algn="ctr"/>
              <a:r>
                <a:rPr lang="en-US" sz="2000" dirty="0">
                  <a:ln w="0"/>
                  <a:gradFill>
                    <a:gsLst>
                      <a:gs pos="0">
                        <a:srgbClr val="555559">
                          <a:lumMod val="50000"/>
                        </a:srgbClr>
                      </a:gs>
                      <a:gs pos="50000">
                        <a:srgbClr val="555559"/>
                      </a:gs>
                      <a:gs pos="100000">
                        <a:srgbClr val="555559">
                          <a:lumMod val="60000"/>
                          <a:lumOff val="40000"/>
                        </a:srgbClr>
                      </a:gs>
                    </a:gsLst>
                    <a:lin ang="5400000"/>
                  </a:gradFill>
                  <a:effectLst>
                    <a:reflection blurRad="6350" stA="53000" endA="300" endPos="35500" dir="5400000" sy="-90000" algn="bl" rotWithShape="0"/>
                  </a:effectLst>
                </a:rPr>
                <a:t>Kidneys</a:t>
              </a:r>
            </a:p>
          </p:txBody>
        </p:sp>
      </p:grpSp>
      <p:grpSp>
        <p:nvGrpSpPr>
          <p:cNvPr id="52" name="Group 51"/>
          <p:cNvGrpSpPr/>
          <p:nvPr/>
        </p:nvGrpSpPr>
        <p:grpSpPr>
          <a:xfrm>
            <a:off x="606865" y="452838"/>
            <a:ext cx="2011248" cy="1209210"/>
            <a:chOff x="1258101" y="1730203"/>
            <a:chExt cx="2011248" cy="1209210"/>
          </a:xfrm>
        </p:grpSpPr>
        <p:pic>
          <p:nvPicPr>
            <p:cNvPr id="10" name="Picture 9"/>
            <p:cNvPicPr>
              <a:picLocks noChangeAspect="1"/>
            </p:cNvPicPr>
            <p:nvPr/>
          </p:nvPicPr>
          <p:blipFill>
            <a:blip r:embed="rId7"/>
            <a:stretch>
              <a:fillRect/>
            </a:stretch>
          </p:blipFill>
          <p:spPr>
            <a:xfrm>
              <a:off x="1376345" y="1730203"/>
              <a:ext cx="1209210" cy="1209210"/>
            </a:xfrm>
            <a:prstGeom prst="rect">
              <a:avLst/>
            </a:prstGeom>
          </p:spPr>
        </p:pic>
        <p:cxnSp>
          <p:nvCxnSpPr>
            <p:cNvPr id="31" name="Straight Connector 30"/>
            <p:cNvCxnSpPr>
              <a:stCxn id="10" idx="3"/>
            </p:cNvCxnSpPr>
            <p:nvPr/>
          </p:nvCxnSpPr>
          <p:spPr>
            <a:xfrm>
              <a:off x="2585555" y="2334808"/>
              <a:ext cx="683794" cy="442346"/>
            </a:xfrm>
            <a:prstGeom prst="line">
              <a:avLst/>
            </a:prstGeom>
          </p:spPr>
          <p:style>
            <a:lnRef idx="2">
              <a:schemeClr val="accent5"/>
            </a:lnRef>
            <a:fillRef idx="0">
              <a:schemeClr val="accent5"/>
            </a:fillRef>
            <a:effectRef idx="1">
              <a:schemeClr val="accent5"/>
            </a:effectRef>
            <a:fontRef idx="minor">
              <a:schemeClr val="tx1"/>
            </a:fontRef>
          </p:style>
        </p:cxnSp>
        <p:sp>
          <p:nvSpPr>
            <p:cNvPr id="44" name="Rectangle 43"/>
            <p:cNvSpPr/>
            <p:nvPr/>
          </p:nvSpPr>
          <p:spPr>
            <a:xfrm rot="19228961">
              <a:off x="1258101" y="1734254"/>
              <a:ext cx="773738" cy="400110"/>
            </a:xfrm>
            <a:prstGeom prst="rect">
              <a:avLst/>
            </a:prstGeom>
            <a:noFill/>
          </p:spPr>
          <p:txBody>
            <a:bodyPr spcFirstLastPara="1" wrap="none" lIns="91440" tIns="45720" rIns="91440" bIns="45720" numCol="1">
              <a:prstTxWarp prst="textArchUp">
                <a:avLst/>
              </a:prstTxWarp>
              <a:spAutoFit/>
            </a:bodyPr>
            <a:lstStyle/>
            <a:p>
              <a:pPr algn="ctr"/>
              <a:r>
                <a:rPr lang="en-US" sz="2000" dirty="0">
                  <a:ln w="0"/>
                  <a:gradFill>
                    <a:gsLst>
                      <a:gs pos="0">
                        <a:srgbClr val="555559">
                          <a:lumMod val="50000"/>
                        </a:srgbClr>
                      </a:gs>
                      <a:gs pos="50000">
                        <a:srgbClr val="555559"/>
                      </a:gs>
                      <a:gs pos="100000">
                        <a:srgbClr val="555559">
                          <a:lumMod val="60000"/>
                          <a:lumOff val="40000"/>
                        </a:srgbClr>
                      </a:gs>
                    </a:gsLst>
                    <a:lin ang="5400000"/>
                  </a:gradFill>
                  <a:effectLst>
                    <a:reflection blurRad="6350" stA="53000" endA="300" endPos="35500" dir="5400000" sy="-90000" algn="bl" rotWithShape="0"/>
                  </a:effectLst>
                </a:rPr>
                <a:t>Stomach</a:t>
              </a:r>
            </a:p>
          </p:txBody>
        </p:sp>
      </p:grpSp>
      <p:grpSp>
        <p:nvGrpSpPr>
          <p:cNvPr id="51" name="Group 50"/>
          <p:cNvGrpSpPr/>
          <p:nvPr/>
        </p:nvGrpSpPr>
        <p:grpSpPr>
          <a:xfrm>
            <a:off x="273456" y="5423758"/>
            <a:ext cx="2178817" cy="1290466"/>
            <a:chOff x="1124207" y="4274810"/>
            <a:chExt cx="2178817" cy="1290466"/>
          </a:xfrm>
        </p:grpSpPr>
        <p:pic>
          <p:nvPicPr>
            <p:cNvPr id="12" name="Picture 11"/>
            <p:cNvPicPr>
              <a:picLocks noChangeAspect="1"/>
            </p:cNvPicPr>
            <p:nvPr/>
          </p:nvPicPr>
          <p:blipFill>
            <a:blip r:embed="rId8"/>
            <a:stretch>
              <a:fillRect/>
            </a:stretch>
          </p:blipFill>
          <p:spPr>
            <a:xfrm>
              <a:off x="1219229" y="4321265"/>
              <a:ext cx="1244011" cy="1244011"/>
            </a:xfrm>
            <a:prstGeom prst="rect">
              <a:avLst/>
            </a:prstGeom>
          </p:spPr>
        </p:pic>
        <p:cxnSp>
          <p:nvCxnSpPr>
            <p:cNvPr id="24" name="Straight Connector 23"/>
            <p:cNvCxnSpPr>
              <a:endCxn id="12" idx="3"/>
            </p:cNvCxnSpPr>
            <p:nvPr/>
          </p:nvCxnSpPr>
          <p:spPr>
            <a:xfrm flipH="1">
              <a:off x="2463240" y="4435255"/>
              <a:ext cx="839784" cy="508016"/>
            </a:xfrm>
            <a:prstGeom prst="line">
              <a:avLst/>
            </a:prstGeom>
          </p:spPr>
          <p:style>
            <a:lnRef idx="2">
              <a:schemeClr val="accent5"/>
            </a:lnRef>
            <a:fillRef idx="0">
              <a:schemeClr val="accent5"/>
            </a:fillRef>
            <a:effectRef idx="1">
              <a:schemeClr val="accent5"/>
            </a:effectRef>
            <a:fontRef idx="minor">
              <a:schemeClr val="tx1"/>
            </a:fontRef>
          </p:style>
        </p:cxnSp>
        <p:sp>
          <p:nvSpPr>
            <p:cNvPr id="45" name="Rectangle 44"/>
            <p:cNvSpPr/>
            <p:nvPr/>
          </p:nvSpPr>
          <p:spPr>
            <a:xfrm rot="19228961">
              <a:off x="1124207" y="4274810"/>
              <a:ext cx="773738" cy="635818"/>
            </a:xfrm>
            <a:prstGeom prst="rect">
              <a:avLst/>
            </a:prstGeom>
            <a:noFill/>
          </p:spPr>
          <p:txBody>
            <a:bodyPr spcFirstLastPara="1" wrap="none" lIns="91440" tIns="45720" rIns="91440" bIns="45720" numCol="1">
              <a:prstTxWarp prst="textArchUp">
                <a:avLst/>
              </a:prstTxWarp>
              <a:spAutoFit/>
            </a:bodyPr>
            <a:lstStyle/>
            <a:p>
              <a:pPr algn="ctr"/>
              <a:r>
                <a:rPr lang="en-US" sz="2000" dirty="0">
                  <a:ln w="0"/>
                  <a:gradFill>
                    <a:gsLst>
                      <a:gs pos="0">
                        <a:srgbClr val="555559">
                          <a:lumMod val="50000"/>
                        </a:srgbClr>
                      </a:gs>
                      <a:gs pos="50000">
                        <a:srgbClr val="555559"/>
                      </a:gs>
                      <a:gs pos="100000">
                        <a:srgbClr val="555559">
                          <a:lumMod val="60000"/>
                          <a:lumOff val="40000"/>
                        </a:srgbClr>
                      </a:gs>
                    </a:gsLst>
                    <a:lin ang="5400000"/>
                  </a:gradFill>
                  <a:effectLst>
                    <a:reflection blurRad="6350" stA="53000" endA="300" endPos="35500" dir="5400000" sy="-90000" algn="bl" rotWithShape="0"/>
                  </a:effectLst>
                </a:rPr>
                <a:t>Skin</a:t>
              </a:r>
            </a:p>
          </p:txBody>
        </p:sp>
      </p:grpSp>
      <p:sp>
        <p:nvSpPr>
          <p:cNvPr id="17" name="TextBox 16"/>
          <p:cNvSpPr txBox="1"/>
          <p:nvPr/>
        </p:nvSpPr>
        <p:spPr>
          <a:xfrm>
            <a:off x="3364089" y="1058766"/>
            <a:ext cx="5034844" cy="276999"/>
          </a:xfrm>
          <a:prstGeom prst="rect">
            <a:avLst/>
          </a:prstGeom>
          <a:noFill/>
        </p:spPr>
        <p:txBody>
          <a:bodyPr wrap="square" rtlCol="0">
            <a:spAutoFit/>
          </a:bodyPr>
          <a:lstStyle/>
          <a:p>
            <a:endParaRPr lang="en-GB" sz="1200" dirty="0"/>
          </a:p>
        </p:txBody>
      </p:sp>
      <p:sp>
        <p:nvSpPr>
          <p:cNvPr id="19" name="TextBox 18"/>
          <p:cNvSpPr txBox="1"/>
          <p:nvPr/>
        </p:nvSpPr>
        <p:spPr>
          <a:xfrm>
            <a:off x="3495258" y="1704275"/>
            <a:ext cx="6807200" cy="3785652"/>
          </a:xfrm>
          <a:prstGeom prst="rect">
            <a:avLst/>
          </a:prstGeom>
          <a:noFill/>
          <a:ln w="12700">
            <a:solidFill>
              <a:schemeClr val="tx1"/>
            </a:solidFill>
          </a:ln>
        </p:spPr>
        <p:txBody>
          <a:bodyPr wrap="square" rtlCol="0">
            <a:spAutoFit/>
          </a:bodyPr>
          <a:lstStyle/>
          <a:p>
            <a:pPr lvl="0"/>
            <a:r>
              <a:rPr lang="en-GB" sz="1200" b="1" dirty="0">
                <a:solidFill>
                  <a:prstClr val="black"/>
                </a:solidFill>
              </a:rPr>
              <a:t>LUNGS </a:t>
            </a:r>
            <a:r>
              <a:rPr lang="en-GB" sz="1200" dirty="0">
                <a:solidFill>
                  <a:prstClr val="black"/>
                </a:solidFill>
              </a:rPr>
              <a:t>– Whenever we breathe we lose a little bit of water from our bodies in our breath, so when the body is dehydrated it tries to slow this down by making breathing more difficult.</a:t>
            </a:r>
          </a:p>
          <a:p>
            <a:pPr lvl="0"/>
            <a:endParaRPr lang="en-GB" sz="1200" dirty="0">
              <a:solidFill>
                <a:prstClr val="black"/>
              </a:solidFill>
            </a:endParaRPr>
          </a:p>
          <a:p>
            <a:pPr lvl="0"/>
            <a:r>
              <a:rPr lang="en-GB" sz="1200" b="1" dirty="0">
                <a:solidFill>
                  <a:prstClr val="black"/>
                </a:solidFill>
              </a:rPr>
              <a:t>BRAIN</a:t>
            </a:r>
            <a:r>
              <a:rPr lang="en-GB" sz="1200" dirty="0">
                <a:solidFill>
                  <a:prstClr val="black"/>
                </a:solidFill>
              </a:rPr>
              <a:t>  - your brain actually shrinks due to lack of water when it is dehydrated, and it has to work harder to do anything. It will even take water from the rest of your body to try and rehydrate, leading to a lack of concentration, performance and memory. And headaches. </a:t>
            </a:r>
          </a:p>
          <a:p>
            <a:pPr lvl="0"/>
            <a:endParaRPr lang="en-GB" sz="1200" dirty="0">
              <a:solidFill>
                <a:prstClr val="black"/>
              </a:solidFill>
            </a:endParaRPr>
          </a:p>
          <a:p>
            <a:pPr lvl="0"/>
            <a:r>
              <a:rPr lang="en-GB" sz="1200" b="1" dirty="0">
                <a:solidFill>
                  <a:prstClr val="black"/>
                </a:solidFill>
              </a:rPr>
              <a:t>HEART</a:t>
            </a:r>
            <a:r>
              <a:rPr lang="en-GB" sz="1200" dirty="0">
                <a:solidFill>
                  <a:prstClr val="black"/>
                </a:solidFill>
              </a:rPr>
              <a:t> – Our blood is partly made up of water (about 50%). When we are dehydrated,  blood thickens because it loses water; this means the heart has to work faster to move blood around body. The amount of blood circulating through your body decreases when you are dehydrated. </a:t>
            </a:r>
          </a:p>
          <a:p>
            <a:pPr lvl="0"/>
            <a:endParaRPr lang="en-GB" sz="1200" dirty="0">
              <a:solidFill>
                <a:prstClr val="black"/>
              </a:solidFill>
            </a:endParaRPr>
          </a:p>
          <a:p>
            <a:pPr lvl="0"/>
            <a:r>
              <a:rPr lang="en-GB" sz="1200" b="1" dirty="0">
                <a:solidFill>
                  <a:prstClr val="black"/>
                </a:solidFill>
              </a:rPr>
              <a:t>SKIN</a:t>
            </a:r>
            <a:r>
              <a:rPr lang="en-GB" sz="1200" dirty="0">
                <a:solidFill>
                  <a:prstClr val="black"/>
                </a:solidFill>
              </a:rPr>
              <a:t> – dehydration leads to dry skin -  it loses elasticity. There is a risk of poor skin health, spots and wrinkles. Someone may feel cold, as the body limits the blood flow to the skin. </a:t>
            </a:r>
          </a:p>
          <a:p>
            <a:pPr lvl="0"/>
            <a:endParaRPr lang="en-GB" sz="1200" dirty="0">
              <a:solidFill>
                <a:prstClr val="black"/>
              </a:solidFill>
            </a:endParaRPr>
          </a:p>
          <a:p>
            <a:pPr lvl="0"/>
            <a:r>
              <a:rPr lang="en-GB" sz="1200" b="1" dirty="0">
                <a:solidFill>
                  <a:prstClr val="black"/>
                </a:solidFill>
              </a:rPr>
              <a:t>STOMACH</a:t>
            </a:r>
            <a:r>
              <a:rPr lang="en-GB" sz="1200" dirty="0">
                <a:solidFill>
                  <a:prstClr val="black"/>
                </a:solidFill>
              </a:rPr>
              <a:t> – The body uses stored energy faster, so you may feel hungry or crave sugar. Dehydration slows down metabolism and can have adverse effects on the body’s ability to burn fat. It can lead to indigestion/constipation.</a:t>
            </a:r>
          </a:p>
          <a:p>
            <a:pPr lvl="0"/>
            <a:endParaRPr lang="en-GB" sz="1200" dirty="0">
              <a:solidFill>
                <a:prstClr val="black"/>
              </a:solidFill>
            </a:endParaRPr>
          </a:p>
          <a:p>
            <a:pPr lvl="0"/>
            <a:r>
              <a:rPr lang="en-GB" sz="1200" b="1" dirty="0">
                <a:solidFill>
                  <a:prstClr val="black"/>
                </a:solidFill>
              </a:rPr>
              <a:t>KIDNEY</a:t>
            </a:r>
            <a:r>
              <a:rPr lang="en-GB" sz="1200" dirty="0">
                <a:solidFill>
                  <a:prstClr val="black"/>
                </a:solidFill>
              </a:rPr>
              <a:t> – More water is kept in your kidneys, so you wee less. The average person wees 6-7 times per day, whereas a dehydrated person would wee just 2-3 times a day. So toxins build up. </a:t>
            </a:r>
          </a:p>
        </p:txBody>
      </p:sp>
      <p:pic>
        <p:nvPicPr>
          <p:cNvPr id="22" name="Picture 21"/>
          <p:cNvPicPr>
            <a:picLocks noChangeAspect="1"/>
          </p:cNvPicPr>
          <p:nvPr/>
        </p:nvPicPr>
        <p:blipFill>
          <a:blip r:embed="rId9"/>
          <a:stretch>
            <a:fillRect/>
          </a:stretch>
        </p:blipFill>
        <p:spPr>
          <a:xfrm>
            <a:off x="3490519" y="5856527"/>
            <a:ext cx="5230821" cy="695004"/>
          </a:xfrm>
          <a:prstGeom prst="rect">
            <a:avLst/>
          </a:prstGeom>
        </p:spPr>
      </p:pic>
      <p:pic>
        <p:nvPicPr>
          <p:cNvPr id="23" name="Picture 22"/>
          <p:cNvPicPr>
            <a:picLocks noChangeAspect="1"/>
          </p:cNvPicPr>
          <p:nvPr/>
        </p:nvPicPr>
        <p:blipFill>
          <a:blip r:embed="rId10"/>
          <a:stretch>
            <a:fillRect/>
          </a:stretch>
        </p:blipFill>
        <p:spPr>
          <a:xfrm>
            <a:off x="10494831" y="3065440"/>
            <a:ext cx="1958360" cy="3792560"/>
          </a:xfrm>
          <a:prstGeom prst="rect">
            <a:avLst/>
          </a:prstGeom>
        </p:spPr>
      </p:pic>
      <p:pic>
        <p:nvPicPr>
          <p:cNvPr id="32" name="Picture 31"/>
          <p:cNvPicPr/>
          <p:nvPr/>
        </p:nvPicPr>
        <p:blipFill>
          <a:blip r:embed="rId11">
            <a:extLst>
              <a:ext uri="{28A0092B-C50C-407E-A947-70E740481C1C}">
                <a14:useLocalDpi xmlns:a14="http://schemas.microsoft.com/office/drawing/2010/main" val="0"/>
              </a:ext>
            </a:extLst>
          </a:blip>
          <a:srcRect/>
          <a:stretch>
            <a:fillRect/>
          </a:stretch>
        </p:blipFill>
        <p:spPr bwMode="auto">
          <a:xfrm>
            <a:off x="1288178" y="1802405"/>
            <a:ext cx="2109835" cy="2147336"/>
          </a:xfrm>
          <a:prstGeom prst="rect">
            <a:avLst/>
          </a:prstGeom>
          <a:noFill/>
          <a:ln>
            <a:noFill/>
          </a:ln>
        </p:spPr>
      </p:pic>
      <p:pic>
        <p:nvPicPr>
          <p:cNvPr id="4" name="Picture 3"/>
          <p:cNvPicPr>
            <a:picLocks noChangeAspect="1"/>
          </p:cNvPicPr>
          <p:nvPr/>
        </p:nvPicPr>
        <p:blipFill>
          <a:blip r:embed="rId12"/>
          <a:stretch>
            <a:fillRect/>
          </a:stretch>
        </p:blipFill>
        <p:spPr>
          <a:xfrm>
            <a:off x="10210231" y="1048178"/>
            <a:ext cx="1969218" cy="2077656"/>
          </a:xfrm>
          <a:prstGeom prst="rect">
            <a:avLst/>
          </a:prstGeom>
        </p:spPr>
      </p:pic>
    </p:spTree>
    <p:extLst>
      <p:ext uri="{BB962C8B-B14F-4D97-AF65-F5344CB8AC3E}">
        <p14:creationId xmlns:p14="http://schemas.microsoft.com/office/powerpoint/2010/main" val="24876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6"/>
                                        </p:tgtEl>
                                        <p:attrNameLst>
                                          <p:attrName>ppt_w</p:attrName>
                                        </p:attrNameLst>
                                      </p:cBhvr>
                                      <p:tavLst>
                                        <p:tav tm="0">
                                          <p:val>
                                            <p:strVal val="ppt_w"/>
                                          </p:val>
                                        </p:tav>
                                        <p:tav tm="100000">
                                          <p:val>
                                            <p:fltVal val="0"/>
                                          </p:val>
                                        </p:tav>
                                      </p:tavLst>
                                    </p:anim>
                                    <p:anim calcmode="lin" valueType="num">
                                      <p:cBhvr>
                                        <p:cTn id="14" dur="500"/>
                                        <p:tgtEl>
                                          <p:spTgt spid="46"/>
                                        </p:tgtEl>
                                        <p:attrNameLst>
                                          <p:attrName>ppt_h</p:attrName>
                                        </p:attrNameLst>
                                      </p:cBhvr>
                                      <p:tavLst>
                                        <p:tav tm="0">
                                          <p:val>
                                            <p:strVal val="ppt_h"/>
                                          </p:val>
                                        </p:tav>
                                        <p:tav tm="100000">
                                          <p:val>
                                            <p:fltVal val="0"/>
                                          </p:val>
                                        </p:tav>
                                      </p:tavLst>
                                    </p:anim>
                                    <p:animEffect transition="out" filter="fade">
                                      <p:cBhvr>
                                        <p:cTn id="15" dur="500"/>
                                        <p:tgtEl>
                                          <p:spTgt spid="46"/>
                                        </p:tgtEl>
                                      </p:cBhvr>
                                    </p:animEffect>
                                    <p:set>
                                      <p:cBhvr>
                                        <p:cTn id="16" dur="1" fill="hold">
                                          <p:stCondLst>
                                            <p:cond delay="499"/>
                                          </p:stCondLst>
                                        </p:cTn>
                                        <p:tgtEl>
                                          <p:spTgt spid="4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48"/>
                                        </p:tgtEl>
                                        <p:attrNameLst>
                                          <p:attrName>ppt_w</p:attrName>
                                        </p:attrNameLst>
                                      </p:cBhvr>
                                      <p:tavLst>
                                        <p:tav tm="0">
                                          <p:val>
                                            <p:strVal val="ppt_w"/>
                                          </p:val>
                                        </p:tav>
                                        <p:tav tm="100000">
                                          <p:val>
                                            <p:fltVal val="0"/>
                                          </p:val>
                                        </p:tav>
                                      </p:tavLst>
                                    </p:anim>
                                    <p:anim calcmode="lin" valueType="num">
                                      <p:cBhvr>
                                        <p:cTn id="28" dur="500"/>
                                        <p:tgtEl>
                                          <p:spTgt spid="48"/>
                                        </p:tgtEl>
                                        <p:attrNameLst>
                                          <p:attrName>ppt_h</p:attrName>
                                        </p:attrNameLst>
                                      </p:cBhvr>
                                      <p:tavLst>
                                        <p:tav tm="0">
                                          <p:val>
                                            <p:strVal val="ppt_h"/>
                                          </p:val>
                                        </p:tav>
                                        <p:tav tm="100000">
                                          <p:val>
                                            <p:fltVal val="0"/>
                                          </p:val>
                                        </p:tav>
                                      </p:tavLst>
                                    </p:anim>
                                    <p:animEffect transition="out" filter="fade">
                                      <p:cBhvr>
                                        <p:cTn id="29" dur="500"/>
                                        <p:tgtEl>
                                          <p:spTgt spid="48"/>
                                        </p:tgtEl>
                                      </p:cBhvr>
                                    </p:animEffect>
                                    <p:set>
                                      <p:cBhvr>
                                        <p:cTn id="30" dur="1" fill="hold">
                                          <p:stCondLst>
                                            <p:cond delay="499"/>
                                          </p:stCondLst>
                                        </p:cTn>
                                        <p:tgtEl>
                                          <p:spTgt spid="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49"/>
                                        </p:tgtEl>
                                        <p:attrNameLst>
                                          <p:attrName>ppt_w</p:attrName>
                                        </p:attrNameLst>
                                      </p:cBhvr>
                                      <p:tavLst>
                                        <p:tav tm="0">
                                          <p:val>
                                            <p:strVal val="ppt_w"/>
                                          </p:val>
                                        </p:tav>
                                        <p:tav tm="100000">
                                          <p:val>
                                            <p:fltVal val="0"/>
                                          </p:val>
                                        </p:tav>
                                      </p:tavLst>
                                    </p:anim>
                                    <p:anim calcmode="lin" valueType="num">
                                      <p:cBhvr>
                                        <p:cTn id="42" dur="500"/>
                                        <p:tgtEl>
                                          <p:spTgt spid="49"/>
                                        </p:tgtEl>
                                        <p:attrNameLst>
                                          <p:attrName>ppt_h</p:attrName>
                                        </p:attrNameLst>
                                      </p:cBhvr>
                                      <p:tavLst>
                                        <p:tav tm="0">
                                          <p:val>
                                            <p:strVal val="ppt_h"/>
                                          </p:val>
                                        </p:tav>
                                        <p:tav tm="100000">
                                          <p:val>
                                            <p:fltVal val="0"/>
                                          </p:val>
                                        </p:tav>
                                      </p:tavLst>
                                    </p:anim>
                                    <p:animEffect transition="out" filter="fad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50"/>
                                        </p:tgtEl>
                                        <p:attrNameLst>
                                          <p:attrName>ppt_w</p:attrName>
                                        </p:attrNameLst>
                                      </p:cBhvr>
                                      <p:tavLst>
                                        <p:tav tm="0">
                                          <p:val>
                                            <p:strVal val="ppt_w"/>
                                          </p:val>
                                        </p:tav>
                                        <p:tav tm="100000">
                                          <p:val>
                                            <p:fltVal val="0"/>
                                          </p:val>
                                        </p:tav>
                                      </p:tavLst>
                                    </p:anim>
                                    <p:anim calcmode="lin" valueType="num">
                                      <p:cBhvr>
                                        <p:cTn id="56" dur="500"/>
                                        <p:tgtEl>
                                          <p:spTgt spid="50"/>
                                        </p:tgtEl>
                                        <p:attrNameLst>
                                          <p:attrName>ppt_h</p:attrName>
                                        </p:attrNameLst>
                                      </p:cBhvr>
                                      <p:tavLst>
                                        <p:tav tm="0">
                                          <p:val>
                                            <p:strVal val="ppt_h"/>
                                          </p:val>
                                        </p:tav>
                                        <p:tav tm="100000">
                                          <p:val>
                                            <p:fltVal val="0"/>
                                          </p:val>
                                        </p:tav>
                                      </p:tavLst>
                                    </p:anim>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51"/>
                                        </p:tgtEl>
                                        <p:attrNameLst>
                                          <p:attrName>ppt_w</p:attrName>
                                        </p:attrNameLst>
                                      </p:cBhvr>
                                      <p:tavLst>
                                        <p:tav tm="0">
                                          <p:val>
                                            <p:strVal val="ppt_w"/>
                                          </p:val>
                                        </p:tav>
                                        <p:tav tm="100000">
                                          <p:val>
                                            <p:fltVal val="0"/>
                                          </p:val>
                                        </p:tav>
                                      </p:tavLst>
                                    </p:anim>
                                    <p:anim calcmode="lin" valueType="num">
                                      <p:cBhvr>
                                        <p:cTn id="70" dur="500"/>
                                        <p:tgtEl>
                                          <p:spTgt spid="51"/>
                                        </p:tgtEl>
                                        <p:attrNameLst>
                                          <p:attrName>ppt_h</p:attrName>
                                        </p:attrNameLst>
                                      </p:cBhvr>
                                      <p:tavLst>
                                        <p:tav tm="0">
                                          <p:val>
                                            <p:strVal val="ppt_h"/>
                                          </p:val>
                                        </p:tav>
                                        <p:tav tm="100000">
                                          <p:val>
                                            <p:fltVal val="0"/>
                                          </p:val>
                                        </p:tav>
                                      </p:tavLst>
                                    </p:anim>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52"/>
                                        </p:tgtEl>
                                        <p:attrNameLst>
                                          <p:attrName>ppt_w</p:attrName>
                                        </p:attrNameLst>
                                      </p:cBhvr>
                                      <p:tavLst>
                                        <p:tav tm="0">
                                          <p:val>
                                            <p:strVal val="ppt_w"/>
                                          </p:val>
                                        </p:tav>
                                        <p:tav tm="100000">
                                          <p:val>
                                            <p:fltVal val="0"/>
                                          </p:val>
                                        </p:tav>
                                      </p:tavLst>
                                    </p:anim>
                                    <p:anim calcmode="lin" valueType="num">
                                      <p:cBhvr>
                                        <p:cTn id="84" dur="500"/>
                                        <p:tgtEl>
                                          <p:spTgt spid="52"/>
                                        </p:tgtEl>
                                        <p:attrNameLst>
                                          <p:attrName>ppt_h</p:attrName>
                                        </p:attrNameLst>
                                      </p:cBhvr>
                                      <p:tavLst>
                                        <p:tav tm="0">
                                          <p:val>
                                            <p:strVal val="ppt_h"/>
                                          </p:val>
                                        </p:tav>
                                        <p:tav tm="100000">
                                          <p:val>
                                            <p:fltVal val="0"/>
                                          </p:val>
                                        </p:tav>
                                      </p:tavLst>
                                    </p:anim>
                                    <p:animEffect transition="out" filter="fade">
                                      <p:cBhvr>
                                        <p:cTn id="85" dur="500"/>
                                        <p:tgtEl>
                                          <p:spTgt spid="52"/>
                                        </p:tgtEl>
                                      </p:cBhvr>
                                    </p:animEffect>
                                    <p:set>
                                      <p:cBhvr>
                                        <p:cTn id="86" dur="1" fill="hold">
                                          <p:stCondLst>
                                            <p:cond delay="499"/>
                                          </p:stCondLst>
                                        </p:cTn>
                                        <p:tgtEl>
                                          <p:spTgt spid="5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nodeType="with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500" fill="hold"/>
                                        <p:tgtEl>
                                          <p:spTgt spid="48"/>
                                        </p:tgtEl>
                                        <p:attrNameLst>
                                          <p:attrName>ppt_w</p:attrName>
                                        </p:attrNameLst>
                                      </p:cBhvr>
                                      <p:tavLst>
                                        <p:tav tm="0">
                                          <p:val>
                                            <p:fltVal val="0"/>
                                          </p:val>
                                        </p:tav>
                                        <p:tav tm="100000">
                                          <p:val>
                                            <p:strVal val="#ppt_w"/>
                                          </p:val>
                                        </p:tav>
                                      </p:tavLst>
                                    </p:anim>
                                    <p:anim calcmode="lin" valueType="num">
                                      <p:cBhvr>
                                        <p:cTn id="97" dur="500" fill="hold"/>
                                        <p:tgtEl>
                                          <p:spTgt spid="48"/>
                                        </p:tgtEl>
                                        <p:attrNameLst>
                                          <p:attrName>ppt_h</p:attrName>
                                        </p:attrNameLst>
                                      </p:cBhvr>
                                      <p:tavLst>
                                        <p:tav tm="0">
                                          <p:val>
                                            <p:fltVal val="0"/>
                                          </p:val>
                                        </p:tav>
                                        <p:tav tm="100000">
                                          <p:val>
                                            <p:strVal val="#ppt_h"/>
                                          </p:val>
                                        </p:tav>
                                      </p:tavLst>
                                    </p:anim>
                                    <p:animEffect transition="in" filter="fade">
                                      <p:cBhvr>
                                        <p:cTn id="98" dur="500"/>
                                        <p:tgtEl>
                                          <p:spTgt spid="48"/>
                                        </p:tgtEl>
                                      </p:cBhvr>
                                    </p:animEffect>
                                  </p:childTnLst>
                                </p:cTn>
                              </p:par>
                              <p:par>
                                <p:cTn id="99" presetID="53" presetClass="entr" presetSubtype="16"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p:cTn id="101" dur="500" fill="hold"/>
                                        <p:tgtEl>
                                          <p:spTgt spid="49"/>
                                        </p:tgtEl>
                                        <p:attrNameLst>
                                          <p:attrName>ppt_w</p:attrName>
                                        </p:attrNameLst>
                                      </p:cBhvr>
                                      <p:tavLst>
                                        <p:tav tm="0">
                                          <p:val>
                                            <p:fltVal val="0"/>
                                          </p:val>
                                        </p:tav>
                                        <p:tav tm="100000">
                                          <p:val>
                                            <p:strVal val="#ppt_w"/>
                                          </p:val>
                                        </p:tav>
                                      </p:tavLst>
                                    </p:anim>
                                    <p:anim calcmode="lin" valueType="num">
                                      <p:cBhvr>
                                        <p:cTn id="102" dur="500" fill="hold"/>
                                        <p:tgtEl>
                                          <p:spTgt spid="49"/>
                                        </p:tgtEl>
                                        <p:attrNameLst>
                                          <p:attrName>ppt_h</p:attrName>
                                        </p:attrNameLst>
                                      </p:cBhvr>
                                      <p:tavLst>
                                        <p:tav tm="0">
                                          <p:val>
                                            <p:fltVal val="0"/>
                                          </p:val>
                                        </p:tav>
                                        <p:tav tm="100000">
                                          <p:val>
                                            <p:strVal val="#ppt_h"/>
                                          </p:val>
                                        </p:tav>
                                      </p:tavLst>
                                    </p:anim>
                                    <p:animEffect transition="in" filter="fade">
                                      <p:cBhvr>
                                        <p:cTn id="103" dur="500"/>
                                        <p:tgtEl>
                                          <p:spTgt spid="49"/>
                                        </p:tgtEl>
                                      </p:cBhvr>
                                    </p:animEffect>
                                  </p:childTnLst>
                                </p:cTn>
                              </p:par>
                              <p:par>
                                <p:cTn id="104" presetID="53" presetClass="entr" presetSubtype="16"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ppt_w</p:attrName>
                                        </p:attrNameLst>
                                      </p:cBhvr>
                                      <p:tavLst>
                                        <p:tav tm="0">
                                          <p:val>
                                            <p:fltVal val="0"/>
                                          </p:val>
                                        </p:tav>
                                        <p:tav tm="100000">
                                          <p:val>
                                            <p:strVal val="#ppt_w"/>
                                          </p:val>
                                        </p:tav>
                                      </p:tavLst>
                                    </p:anim>
                                    <p:anim calcmode="lin" valueType="num">
                                      <p:cBhvr>
                                        <p:cTn id="107" dur="500" fill="hold"/>
                                        <p:tgtEl>
                                          <p:spTgt spid="50"/>
                                        </p:tgtEl>
                                        <p:attrNameLst>
                                          <p:attrName>ppt_h</p:attrName>
                                        </p:attrNameLst>
                                      </p:cBhvr>
                                      <p:tavLst>
                                        <p:tav tm="0">
                                          <p:val>
                                            <p:fltVal val="0"/>
                                          </p:val>
                                        </p:tav>
                                        <p:tav tm="100000">
                                          <p:val>
                                            <p:strVal val="#ppt_h"/>
                                          </p:val>
                                        </p:tav>
                                      </p:tavLst>
                                    </p:anim>
                                    <p:animEffect transition="in" filter="fade">
                                      <p:cBhvr>
                                        <p:cTn id="108" dur="500"/>
                                        <p:tgtEl>
                                          <p:spTgt spid="50"/>
                                        </p:tgtEl>
                                      </p:cBhvr>
                                    </p:animEffect>
                                  </p:childTnLst>
                                </p:cTn>
                              </p:par>
                              <p:par>
                                <p:cTn id="109" presetID="53" presetClass="entr" presetSubtype="16" fill="hold"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fltVal val="0"/>
                                          </p:val>
                                        </p:tav>
                                        <p:tav tm="100000">
                                          <p:val>
                                            <p:strVal val="#ppt_h"/>
                                          </p:val>
                                        </p:tav>
                                      </p:tavLst>
                                    </p:anim>
                                    <p:animEffect transition="in" filter="fade">
                                      <p:cBhvr>
                                        <p:cTn id="113" dur="50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 y="79806"/>
            <a:ext cx="10526172" cy="800752"/>
          </a:xfrm>
        </p:spPr>
        <p:txBody>
          <a:bodyPr/>
          <a:lstStyle/>
          <a:p>
            <a:r>
              <a:rPr lang="en-GB" dirty="0"/>
              <a:t>My DEHYDRATION FACT SHEET</a:t>
            </a:r>
          </a:p>
        </p:txBody>
      </p:sp>
      <p:sp>
        <p:nvSpPr>
          <p:cNvPr id="9" name="TextBox 8"/>
          <p:cNvSpPr txBox="1"/>
          <p:nvPr/>
        </p:nvSpPr>
        <p:spPr>
          <a:xfrm>
            <a:off x="338667" y="4910667"/>
            <a:ext cx="4921955" cy="1817511"/>
          </a:xfrm>
          <a:prstGeom prst="rect">
            <a:avLst/>
          </a:prstGeom>
          <a:noFill/>
          <a:ln w="9525">
            <a:solidFill>
              <a:schemeClr val="tx1"/>
            </a:solidFill>
          </a:ln>
        </p:spPr>
        <p:txBody>
          <a:bodyPr wrap="square" rtlCol="0">
            <a:spAutoFit/>
          </a:bodyPr>
          <a:lstStyle/>
          <a:p>
            <a:endParaRPr lang="en-GB" dirty="0">
              <a:solidFill>
                <a:srgbClr val="FFFFFF"/>
              </a:solidFill>
            </a:endParaRPr>
          </a:p>
        </p:txBody>
      </p:sp>
    </p:spTree>
    <p:extLst>
      <p:ext uri="{BB962C8B-B14F-4D97-AF65-F5344CB8AC3E}">
        <p14:creationId xmlns:p14="http://schemas.microsoft.com/office/powerpoint/2010/main" val="2346683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urple Theme Master">
  <a:themeElements>
    <a:clrScheme name="ST Colours 2018">
      <a:dk1>
        <a:srgbClr val="FFFFFF"/>
      </a:dk1>
      <a:lt1>
        <a:srgbClr val="555559"/>
      </a:lt1>
      <a:dk2>
        <a:srgbClr val="FFFFFF"/>
      </a:dk2>
      <a:lt2>
        <a:srgbClr val="555559"/>
      </a:lt2>
      <a:accent1>
        <a:srgbClr val="009FE3"/>
      </a:accent1>
      <a:accent2>
        <a:srgbClr val="87189A"/>
      </a:accent2>
      <a:accent3>
        <a:srgbClr val="003E52"/>
      </a:accent3>
      <a:accent4>
        <a:srgbClr val="E6007E"/>
      </a:accent4>
      <a:accent5>
        <a:srgbClr val="555559"/>
      </a:accent5>
      <a:accent6>
        <a:srgbClr val="87189A"/>
      </a:accent6>
      <a:hlink>
        <a:srgbClr val="009DE1"/>
      </a:hlink>
      <a:folHlink>
        <a:srgbClr val="E6007E"/>
      </a:folHlink>
    </a:clrScheme>
    <a:fontScheme name="STW Font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ydration plastics" id="{BD69F649-0E7E-438E-884C-8806D3576A3E}" vid="{520B42F5-E504-4DEC-A891-729EC29D38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1440</Words>
  <Application>Microsoft Macintosh PowerPoint</Application>
  <PresentationFormat>Widescreen</PresentationFormat>
  <Paragraphs>79</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1_Purple Theme Master</vt:lpstr>
      <vt:lpstr>PowerPoint Presentation</vt:lpstr>
      <vt:lpstr>DEHYDRATION Fact Sheet Even mild dehydration (losing as little as 1.5% of the water in your body) can affect your focus, alertness, and short-term memory, and make you feel tired, irritable, anxious, and more. </vt:lpstr>
      <vt:lpstr>My DEHYDRATION FACT SHEET</vt:lpstr>
    </vt:vector>
  </TitlesOfParts>
  <Company>STW</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 Claire</dc:creator>
  <cp:lastModifiedBy>A L</cp:lastModifiedBy>
  <cp:revision>19</cp:revision>
  <dcterms:created xsi:type="dcterms:W3CDTF">2019-07-12T13:19:36Z</dcterms:created>
  <dcterms:modified xsi:type="dcterms:W3CDTF">2019-08-08T18:45:09Z</dcterms:modified>
</cp:coreProperties>
</file>